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3"/>
  </p:notesMasterIdLst>
  <p:handoutMasterIdLst>
    <p:handoutMasterId r:id="rId14"/>
  </p:handoutMasterIdLst>
  <p:sldIdLst>
    <p:sldId id="256" r:id="rId2"/>
    <p:sldId id="257" r:id="rId3"/>
    <p:sldId id="259" r:id="rId4"/>
    <p:sldId id="260" r:id="rId5"/>
    <p:sldId id="261" r:id="rId6"/>
    <p:sldId id="262" r:id="rId7"/>
    <p:sldId id="263" r:id="rId8"/>
    <p:sldId id="264" r:id="rId9"/>
    <p:sldId id="265" r:id="rId10"/>
    <p:sldId id="266" r:id="rId11"/>
    <p:sldId id="267" r:id="rId12"/>
  </p:sldIdLst>
  <p:sldSz cx="12192000" cy="6858000"/>
  <p:notesSz cx="6858000" cy="9144000"/>
  <p:defaultTextStyle>
    <a:defPPr rtl="0">
      <a:defRPr lang="el-G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C2D3BC-8A1C-40FC-94E6-BECDBC7DE830}" v="182" dt="2023-05-03T15:22:17.114"/>
    <p1510:client id="{1FA0046B-E07E-4148-A9DB-4C487EFF2591}" v="2116" dt="2023-05-04T19:33:43.361"/>
    <p1510:client id="{24A95F68-CB55-406A-99B1-9FA4CB7A50A5}" v="18" dt="2023-05-04T12:15:36.336"/>
    <p1510:client id="{38F73247-8110-E274-2783-4C08FC7B86BF}" v="95" dt="2023-05-22T20:07:20.799"/>
    <p1510:client id="{3A18842F-9D9B-B885-A91D-C6EB9C4800BF}" v="60" dt="2023-05-22T11:35:43.294"/>
    <p1510:client id="{4D5839C8-99C2-5580-B791-FDCFDB8A55EE}" v="171" dt="2023-05-23T08:58:59.424"/>
    <p1510:client id="{4D688FA0-5CD1-4E4D-90A7-11D3616465A5}" v="18" dt="2023-05-03T15:25:10.952"/>
    <p1510:client id="{5D78BA6F-5C4A-469D-B158-7BA884A4F36E}" v="867" dt="2023-05-03T21:03:44.532"/>
    <p1510:client id="{6235E4B7-DA92-3C3A-A1F1-41FA9C5FA351}" v="157" dt="2023-05-23T08:32:14.145"/>
    <p1510:client id="{62F39E98-BBD7-8941-BE80-3D641713CAAE}" v="162" dt="2023-05-22T20:20:24.495"/>
    <p1510:client id="{820D5CD7-B4BA-1C86-615A-2C7EDAB8EF30}" v="270" dt="2023-05-22T20:04:02.257"/>
    <p1510:client id="{82F66F5F-E018-4717-A88D-9ECF2D36CF3C}" v="512" dt="2023-05-04T16:59:34.509"/>
    <p1510:client id="{92689061-2E80-0556-135A-B9FD1BB80B43}" v="165" dt="2023-05-22T21:06:27.349"/>
    <p1510:client id="{ACC79EE4-89D5-4AB8-B4D1-52C29B378B43}" v="3" dt="2023-05-03T14:47:33.437"/>
    <p1510:client id="{E0D6D10E-AE20-4778-865A-31ED5C7616C9}" v="104" dt="2023-05-03T15:30:59.385"/>
    <p1510:client id="{EB396EA2-9D2E-417F-8D5A-38BEC23C71D7}" v="151" dt="2023-05-03T15:03:49.214"/>
  </p1510:revLst>
</p1510:revInfo>
</file>

<file path=ppt/tableStyles.xml><?xml version="1.0" encoding="utf-8"?>
<a:tblStyleLst xmlns:a="http://schemas.openxmlformats.org/drawingml/2006/main" def="{5C22544A-7EE6-4342-B048-85BDC9FD1C3A}">
  <a:tblStyle styleId="{5C22544A-7EE6-4342-B048-85BDC9FD1C3A}" styleName="Μεσαίο στυλ 2 - Έμφαση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a:extLst>
              <a:ext uri="{FF2B5EF4-FFF2-40B4-BE49-F238E27FC236}">
                <a16:creationId xmlns:a16="http://schemas.microsoft.com/office/drawing/2014/main" id="{FCED698C-271B-454F-8BF1-C4B6B452A1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l-GR"/>
          </a:p>
        </p:txBody>
      </p:sp>
      <p:sp>
        <p:nvSpPr>
          <p:cNvPr id="3" name="Θέση ημερομηνίας 2">
            <a:extLst>
              <a:ext uri="{FF2B5EF4-FFF2-40B4-BE49-F238E27FC236}">
                <a16:creationId xmlns:a16="http://schemas.microsoft.com/office/drawing/2014/main" id="{C3F49DA8-7405-4917-AD43-CFED885F22A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A9C8E3F-591D-4B53-A5EA-E66AFC496C86}" type="datetime1">
              <a:rPr lang="el-GR" smtClean="0"/>
              <a:t>23/5/2023</a:t>
            </a:fld>
            <a:endParaRPr lang="el-GR"/>
          </a:p>
        </p:txBody>
      </p:sp>
      <p:sp>
        <p:nvSpPr>
          <p:cNvPr id="4" name="Θέση υποσέλιδου 3">
            <a:extLst>
              <a:ext uri="{FF2B5EF4-FFF2-40B4-BE49-F238E27FC236}">
                <a16:creationId xmlns:a16="http://schemas.microsoft.com/office/drawing/2014/main" id="{7A06CD23-C831-42B5-B641-DAA389DDC33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l-GR"/>
          </a:p>
        </p:txBody>
      </p:sp>
      <p:sp>
        <p:nvSpPr>
          <p:cNvPr id="5" name="Θέση αριθμού διαφάνειας 4">
            <a:extLst>
              <a:ext uri="{FF2B5EF4-FFF2-40B4-BE49-F238E27FC236}">
                <a16:creationId xmlns:a16="http://schemas.microsoft.com/office/drawing/2014/main" id="{CDB45B30-AEEC-475A-8343-4EB01A513E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B24F58C-DFDF-4028-A41A-05A1FAD83E16}" type="slidenum">
              <a:rPr lang="el-GR" smtClean="0"/>
              <a:t>‹#›</a:t>
            </a:fld>
            <a:endParaRPr lang="el-GR"/>
          </a:p>
        </p:txBody>
      </p:sp>
    </p:spTree>
    <p:extLst>
      <p:ext uri="{BB962C8B-B14F-4D97-AF65-F5344CB8AC3E}">
        <p14:creationId xmlns:p14="http://schemas.microsoft.com/office/powerpoint/2010/main" val="6934284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l-GR" noProof="0"/>
          </a:p>
        </p:txBody>
      </p:sp>
      <p:sp>
        <p:nvSpPr>
          <p:cNvPr id="3" name="Θέση ημερομηνίας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A8A8BE-6279-44CF-AEF9-95AC7DFE8C40}" type="datetime1">
              <a:rPr lang="el-GR" smtClean="0"/>
              <a:pPr/>
              <a:t>23/5/2023</a:t>
            </a:fld>
            <a:endParaRPr lang="el-GR"/>
          </a:p>
        </p:txBody>
      </p:sp>
      <p:sp>
        <p:nvSpPr>
          <p:cNvPr id="4" name="Θέση εικόνας διαφάνειας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l-GR" noProof="0"/>
          </a:p>
        </p:txBody>
      </p:sp>
      <p:sp>
        <p:nvSpPr>
          <p:cNvPr id="5" name="Θέση σημειώσεων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l-GR" noProof="0"/>
              <a:t>Στυλ κειμένου υποδείγματος</a:t>
            </a:r>
          </a:p>
          <a:p>
            <a:pPr lvl="1"/>
            <a:r>
              <a:rPr lang="el-GR" noProof="0"/>
              <a:t>Δεύτερο επίπεδο</a:t>
            </a:r>
          </a:p>
          <a:p>
            <a:pPr lvl="2"/>
            <a:r>
              <a:rPr lang="el-GR" noProof="0"/>
              <a:t>Τρίτο επίπεδο</a:t>
            </a:r>
          </a:p>
          <a:p>
            <a:pPr lvl="3"/>
            <a:r>
              <a:rPr lang="el-GR" noProof="0"/>
              <a:t>Τέταρτο επίπεδο</a:t>
            </a:r>
          </a:p>
          <a:p>
            <a:pPr lvl="4"/>
            <a:r>
              <a:rPr lang="el-GR" noProof="0"/>
              <a:t>Πέμπτο επίπεδο</a:t>
            </a:r>
          </a:p>
        </p:txBody>
      </p:sp>
      <p:sp>
        <p:nvSpPr>
          <p:cNvPr id="6" name="Θέση υποσέλιδου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l-GR" noProof="0"/>
          </a:p>
        </p:txBody>
      </p:sp>
      <p:sp>
        <p:nvSpPr>
          <p:cNvPr id="7" name="Θέση αριθμού διαφάνειας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3FC01C-CF7C-4F0F-8DC4-7DB1C9C7A4F2}" type="slidenum">
              <a:rPr lang="el-GR" noProof="0" smtClean="0"/>
              <a:t>‹#›</a:t>
            </a:fld>
            <a:endParaRPr lang="el-GR" noProof="0"/>
          </a:p>
        </p:txBody>
      </p:sp>
    </p:spTree>
    <p:extLst>
      <p:ext uri="{BB962C8B-B14F-4D97-AF65-F5344CB8AC3E}">
        <p14:creationId xmlns:p14="http://schemas.microsoft.com/office/powerpoint/2010/main" val="1596193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a:p>
        </p:txBody>
      </p:sp>
      <p:sp>
        <p:nvSpPr>
          <p:cNvPr id="4" name="Θέση αριθμού διαφάνειας 3"/>
          <p:cNvSpPr>
            <a:spLocks noGrp="1"/>
          </p:cNvSpPr>
          <p:nvPr>
            <p:ph type="sldNum" sz="quarter" idx="5"/>
          </p:nvPr>
        </p:nvSpPr>
        <p:spPr/>
        <p:txBody>
          <a:bodyPr/>
          <a:lstStyle/>
          <a:p>
            <a:fld id="{2C3FC01C-CF7C-4F0F-8DC4-7DB1C9C7A4F2}" type="slidenum">
              <a:rPr lang="el-GR" smtClean="0"/>
              <a:t>1</a:t>
            </a:fld>
            <a:endParaRPr lang="el-GR"/>
          </a:p>
        </p:txBody>
      </p:sp>
    </p:spTree>
    <p:extLst>
      <p:ext uri="{BB962C8B-B14F-4D97-AF65-F5344CB8AC3E}">
        <p14:creationId xmlns:p14="http://schemas.microsoft.com/office/powerpoint/2010/main" val="3917235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bg>
      <p:bgRef idx="1003">
        <a:schemeClr val="bg2"/>
      </p:bgRef>
    </p:bg>
    <p:spTree>
      <p:nvGrpSpPr>
        <p:cNvPr id="1" name=""/>
        <p:cNvGrpSpPr/>
        <p:nvPr/>
      </p:nvGrpSpPr>
      <p:grpSpPr>
        <a:xfrm>
          <a:off x="0" y="0"/>
          <a:ext cx="0" cy="0"/>
          <a:chOff x="0" y="0"/>
          <a:chExt cx="0" cy="0"/>
        </a:xfrm>
      </p:grpSpPr>
      <p:pic>
        <p:nvPicPr>
          <p:cNvPr id="7" name="Εικόνα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Τίτλος 1"/>
          <p:cNvSpPr>
            <a:spLocks noGrp="1"/>
          </p:cNvSpPr>
          <p:nvPr>
            <p:ph type="ctrTitle"/>
          </p:nvPr>
        </p:nvSpPr>
        <p:spPr>
          <a:xfrm>
            <a:off x="3962399" y="1964267"/>
            <a:ext cx="7197726" cy="2421464"/>
          </a:xfrm>
        </p:spPr>
        <p:txBody>
          <a:bodyPr rtlCol="0" anchor="b">
            <a:normAutofit/>
          </a:bodyPr>
          <a:lstStyle>
            <a:lvl1pPr algn="r">
              <a:defRPr sz="4800">
                <a:effectLst/>
              </a:defRPr>
            </a:lvl1pPr>
          </a:lstStyle>
          <a:p>
            <a:pPr rtl="0"/>
            <a:r>
              <a:rPr lang="el-GR" noProof="0"/>
              <a:t>Κάντε κλικ για να επεξεργαστείτε τον τίτλο υποδείγματος</a:t>
            </a:r>
          </a:p>
        </p:txBody>
      </p:sp>
      <p:sp>
        <p:nvSpPr>
          <p:cNvPr id="3" name="Υπότιτλος 2"/>
          <p:cNvSpPr>
            <a:spLocks noGrp="1"/>
          </p:cNvSpPr>
          <p:nvPr>
            <p:ph type="subTitle" idx="1"/>
          </p:nvPr>
        </p:nvSpPr>
        <p:spPr>
          <a:xfrm>
            <a:off x="3962399" y="4385732"/>
            <a:ext cx="7197726" cy="1405467"/>
          </a:xfrm>
        </p:spPr>
        <p:txBody>
          <a:bodyPr rtlCol="0"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l-GR" noProof="0"/>
              <a:t>Κάντε κλικ για να επεξεργαστείτε τον υπότιτλο του υποδείγματος</a:t>
            </a:r>
          </a:p>
        </p:txBody>
      </p:sp>
      <p:sp>
        <p:nvSpPr>
          <p:cNvPr id="4" name="Θέση ημερομηνίας 3"/>
          <p:cNvSpPr>
            <a:spLocks noGrp="1"/>
          </p:cNvSpPr>
          <p:nvPr>
            <p:ph type="dt" sz="half" idx="10"/>
          </p:nvPr>
        </p:nvSpPr>
        <p:spPr>
          <a:xfrm>
            <a:off x="8932558" y="5870575"/>
            <a:ext cx="1600200" cy="377825"/>
          </a:xfrm>
        </p:spPr>
        <p:txBody>
          <a:bodyPr rtlCol="0"/>
          <a:lstStyle/>
          <a:p>
            <a:pPr rtl="0"/>
            <a:fld id="{3843ADD8-FD62-4731-B2E2-D37CB1C5CCFF}" type="datetime1">
              <a:rPr lang="el-GR" noProof="0" smtClean="0"/>
              <a:t>23/5/2023</a:t>
            </a:fld>
            <a:endParaRPr lang="el-GR" noProof="0"/>
          </a:p>
        </p:txBody>
      </p:sp>
      <p:sp>
        <p:nvSpPr>
          <p:cNvPr id="5" name="Θέση υποσέλιδου 4"/>
          <p:cNvSpPr>
            <a:spLocks noGrp="1"/>
          </p:cNvSpPr>
          <p:nvPr>
            <p:ph type="ftr" sz="quarter" idx="11"/>
          </p:nvPr>
        </p:nvSpPr>
        <p:spPr>
          <a:xfrm>
            <a:off x="3962399" y="5870575"/>
            <a:ext cx="4893958" cy="377825"/>
          </a:xfrm>
        </p:spPr>
        <p:txBody>
          <a:bodyPr rtlCol="0"/>
          <a:lstStyle/>
          <a:p>
            <a:pPr rtl="0"/>
            <a:endParaRPr lang="el-GR" noProof="0"/>
          </a:p>
        </p:txBody>
      </p:sp>
      <p:sp>
        <p:nvSpPr>
          <p:cNvPr id="6" name="Θέση αριθμού διαφάνειας 5"/>
          <p:cNvSpPr>
            <a:spLocks noGrp="1"/>
          </p:cNvSpPr>
          <p:nvPr>
            <p:ph type="sldNum" sz="quarter" idx="12"/>
          </p:nvPr>
        </p:nvSpPr>
        <p:spPr>
          <a:xfrm>
            <a:off x="10608958" y="5870575"/>
            <a:ext cx="551167" cy="377825"/>
          </a:xfrm>
        </p:spPr>
        <p:txBody>
          <a:bodyPr rtlCol="0"/>
          <a:lstStyle/>
          <a:p>
            <a:pPr rtl="0"/>
            <a:fld id="{D57F1E4F-1CFF-5643-939E-217C01CDF565}" type="slidenum">
              <a:rPr lang="el-GR" noProof="0" smtClean="0"/>
              <a:pPr rtl="0"/>
              <a:t>‹#›</a:t>
            </a:fld>
            <a:endParaRPr lang="el-GR" noProof="0"/>
          </a:p>
        </p:txBody>
      </p:sp>
    </p:spTree>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Πανοραμική εικόνα με λεζάντα">
    <p:spTree>
      <p:nvGrpSpPr>
        <p:cNvPr id="1" name=""/>
        <p:cNvGrpSpPr/>
        <p:nvPr/>
      </p:nvGrpSpPr>
      <p:grpSpPr>
        <a:xfrm>
          <a:off x="0" y="0"/>
          <a:ext cx="0" cy="0"/>
          <a:chOff x="0" y="0"/>
          <a:chExt cx="0" cy="0"/>
        </a:xfrm>
      </p:grpSpPr>
      <p:pic>
        <p:nvPicPr>
          <p:cNvPr id="8" name="Εικόνα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Τίτλος 1"/>
          <p:cNvSpPr>
            <a:spLocks noGrp="1"/>
          </p:cNvSpPr>
          <p:nvPr>
            <p:ph type="title"/>
          </p:nvPr>
        </p:nvSpPr>
        <p:spPr>
          <a:xfrm>
            <a:off x="685800" y="4732865"/>
            <a:ext cx="10131427" cy="566738"/>
          </a:xfrm>
        </p:spPr>
        <p:txBody>
          <a:bodyPr rtlCol="0" anchor="b">
            <a:normAutofit/>
          </a:bodyPr>
          <a:lstStyle>
            <a:lvl1pPr algn="l">
              <a:defRPr sz="2400" b="0"/>
            </a:lvl1pPr>
          </a:lstStyle>
          <a:p>
            <a:pPr rtl="0"/>
            <a:r>
              <a:rPr lang="el-GR" noProof="0"/>
              <a:t>Κάντε κλικ για να επεξεργαστείτε τον τίτλο υποδείγματος</a:t>
            </a:r>
          </a:p>
        </p:txBody>
      </p:sp>
      <p:sp>
        <p:nvSpPr>
          <p:cNvPr id="3" name="Θέση εικόνας 2"/>
          <p:cNvSpPr>
            <a:spLocks noGrp="1" noChangeAspect="1"/>
          </p:cNvSpPr>
          <p:nvPr>
            <p:ph type="pic" idx="1" hasCustomPrompt="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l-GR" noProof="0"/>
              <a:t>Κάντε κλικ στο εικονίδιο για να προσθέσετε μια εικόνα</a:t>
            </a:r>
          </a:p>
        </p:txBody>
      </p:sp>
      <p:sp>
        <p:nvSpPr>
          <p:cNvPr id="4" name="Θέση κειμένου 3"/>
          <p:cNvSpPr>
            <a:spLocks noGrp="1"/>
          </p:cNvSpPr>
          <p:nvPr>
            <p:ph type="body" sz="half" idx="2"/>
          </p:nvPr>
        </p:nvSpPr>
        <p:spPr>
          <a:xfrm>
            <a:off x="685800" y="5299603"/>
            <a:ext cx="10131427" cy="49371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l-GR" noProof="0"/>
              <a:t>Στυλ κειμένου υποδείγματος</a:t>
            </a:r>
          </a:p>
        </p:txBody>
      </p:sp>
      <p:sp>
        <p:nvSpPr>
          <p:cNvPr id="5" name="Θέση ημερομηνίας 4"/>
          <p:cNvSpPr>
            <a:spLocks noGrp="1"/>
          </p:cNvSpPr>
          <p:nvPr>
            <p:ph type="dt" sz="half" idx="10"/>
          </p:nvPr>
        </p:nvSpPr>
        <p:spPr/>
        <p:txBody>
          <a:bodyPr rtlCol="0"/>
          <a:lstStyle/>
          <a:p>
            <a:pPr rtl="0"/>
            <a:fld id="{EC6E112E-1C03-4E98-8ED3-E93D1924EFAB}" type="datetime1">
              <a:rPr lang="el-GR" noProof="0" smtClean="0"/>
              <a:t>23/5/2023</a:t>
            </a:fld>
            <a:endParaRPr lang="el-GR" noProof="0"/>
          </a:p>
        </p:txBody>
      </p:sp>
      <p:sp>
        <p:nvSpPr>
          <p:cNvPr id="6" name="Θέση υποσέλιδου 5"/>
          <p:cNvSpPr>
            <a:spLocks noGrp="1"/>
          </p:cNvSpPr>
          <p:nvPr>
            <p:ph type="ftr" sz="quarter" idx="11"/>
          </p:nvPr>
        </p:nvSpPr>
        <p:spPr/>
        <p:txBody>
          <a:bodyPr rtlCol="0"/>
          <a:lstStyle/>
          <a:p>
            <a:pPr rtl="0"/>
            <a:endParaRPr lang="el-GR" noProof="0"/>
          </a:p>
        </p:txBody>
      </p:sp>
      <p:sp>
        <p:nvSpPr>
          <p:cNvPr id="7" name="Θέση αριθμού διαφάνειας 6"/>
          <p:cNvSpPr>
            <a:spLocks noGrp="1"/>
          </p:cNvSpPr>
          <p:nvPr>
            <p:ph type="sldNum" sz="quarter" idx="12"/>
          </p:nvPr>
        </p:nvSpPr>
        <p:spPr/>
        <p:txBody>
          <a:bodyPr rtlCol="0"/>
          <a:lstStyle/>
          <a:p>
            <a:pPr rtl="0"/>
            <a:fld id="{D57F1E4F-1CFF-5643-939E-217C01CDF565}" type="slidenum">
              <a:rPr lang="el-GR" noProof="0" smtClean="0"/>
              <a:pPr rtl="0"/>
              <a:t>‹#›</a:t>
            </a:fld>
            <a:endParaRPr lang="el-GR" noProof="0"/>
          </a:p>
        </p:txBody>
      </p:sp>
    </p:spTree>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Τίτλος και λεζάντα">
    <p:spTree>
      <p:nvGrpSpPr>
        <p:cNvPr id="1" name=""/>
        <p:cNvGrpSpPr/>
        <p:nvPr/>
      </p:nvGrpSpPr>
      <p:grpSpPr>
        <a:xfrm>
          <a:off x="0" y="0"/>
          <a:ext cx="0" cy="0"/>
          <a:chOff x="0" y="0"/>
          <a:chExt cx="0" cy="0"/>
        </a:xfrm>
      </p:grpSpPr>
      <p:pic>
        <p:nvPicPr>
          <p:cNvPr id="7" name="Εικόνα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Τίτλος 1"/>
          <p:cNvSpPr>
            <a:spLocks noGrp="1"/>
          </p:cNvSpPr>
          <p:nvPr>
            <p:ph type="title"/>
          </p:nvPr>
        </p:nvSpPr>
        <p:spPr>
          <a:xfrm>
            <a:off x="685801" y="609601"/>
            <a:ext cx="10131427" cy="3124199"/>
          </a:xfrm>
        </p:spPr>
        <p:txBody>
          <a:bodyPr rtlCol="0" anchor="ctr">
            <a:normAutofit/>
          </a:bodyPr>
          <a:lstStyle>
            <a:lvl1pPr algn="l">
              <a:defRPr sz="3200" b="0" cap="none"/>
            </a:lvl1pPr>
          </a:lstStyle>
          <a:p>
            <a:pPr rtl="0"/>
            <a:r>
              <a:rPr lang="el-GR" noProof="0"/>
              <a:t>Κάντε κλικ για να επεξεργαστείτε τον τίτλο υποδείγματος</a:t>
            </a:r>
          </a:p>
        </p:txBody>
      </p:sp>
      <p:sp>
        <p:nvSpPr>
          <p:cNvPr id="3" name="Θέση κειμένου 2"/>
          <p:cNvSpPr>
            <a:spLocks noGrp="1"/>
          </p:cNvSpPr>
          <p:nvPr>
            <p:ph type="body" idx="1"/>
          </p:nvPr>
        </p:nvSpPr>
        <p:spPr>
          <a:xfrm>
            <a:off x="685800" y="4343400"/>
            <a:ext cx="10131428" cy="1447800"/>
          </a:xfrm>
        </p:spPr>
        <p:txBody>
          <a:bodyPr rtlCol="0"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l-GR" noProof="0"/>
              <a:t>Στυλ κειμένου υποδείγματος</a:t>
            </a:r>
          </a:p>
        </p:txBody>
      </p:sp>
      <p:sp>
        <p:nvSpPr>
          <p:cNvPr id="4" name="Θέση ημερομηνίας 3"/>
          <p:cNvSpPr>
            <a:spLocks noGrp="1"/>
          </p:cNvSpPr>
          <p:nvPr>
            <p:ph type="dt" sz="half" idx="10"/>
          </p:nvPr>
        </p:nvSpPr>
        <p:spPr/>
        <p:txBody>
          <a:bodyPr rtlCol="0"/>
          <a:lstStyle/>
          <a:p>
            <a:pPr rtl="0"/>
            <a:fld id="{78E7062B-CF70-4B12-8D69-3CA3F37D3639}" type="datetime1">
              <a:rPr lang="el-GR" noProof="0" smtClean="0"/>
              <a:t>23/5/2023</a:t>
            </a:fld>
            <a:endParaRPr lang="el-GR" noProof="0"/>
          </a:p>
        </p:txBody>
      </p:sp>
      <p:sp>
        <p:nvSpPr>
          <p:cNvPr id="5" name="Θέση υποσέλιδου 4"/>
          <p:cNvSpPr>
            <a:spLocks noGrp="1"/>
          </p:cNvSpPr>
          <p:nvPr>
            <p:ph type="ftr" sz="quarter" idx="11"/>
          </p:nvPr>
        </p:nvSpPr>
        <p:spPr/>
        <p:txBody>
          <a:bodyPr rtlCol="0"/>
          <a:lstStyle/>
          <a:p>
            <a:pPr rtl="0"/>
            <a:endParaRPr lang="el-GR" noProof="0"/>
          </a:p>
        </p:txBody>
      </p:sp>
      <p:sp>
        <p:nvSpPr>
          <p:cNvPr id="6" name="Θέση αριθμού διαφάνειας 5"/>
          <p:cNvSpPr>
            <a:spLocks noGrp="1"/>
          </p:cNvSpPr>
          <p:nvPr>
            <p:ph type="sldNum" sz="quarter" idx="12"/>
          </p:nvPr>
        </p:nvSpPr>
        <p:spPr/>
        <p:txBody>
          <a:bodyPr rtlCol="0"/>
          <a:lstStyle/>
          <a:p>
            <a:pPr rtl="0"/>
            <a:fld id="{D57F1E4F-1CFF-5643-939E-217C01CDF565}" type="slidenum">
              <a:rPr lang="el-GR" noProof="0" smtClean="0"/>
              <a:pPr rtl="0"/>
              <a:t>‹#›</a:t>
            </a:fld>
            <a:endParaRPr lang="el-GR" noProof="0"/>
          </a:p>
        </p:txBody>
      </p:sp>
    </p:spTree>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Απόσπασμα με λεζάντα">
    <p:spTree>
      <p:nvGrpSpPr>
        <p:cNvPr id="1" name=""/>
        <p:cNvGrpSpPr/>
        <p:nvPr/>
      </p:nvGrpSpPr>
      <p:grpSpPr>
        <a:xfrm>
          <a:off x="0" y="0"/>
          <a:ext cx="0" cy="0"/>
          <a:chOff x="0" y="0"/>
          <a:chExt cx="0" cy="0"/>
        </a:xfrm>
      </p:grpSpPr>
      <p:pic>
        <p:nvPicPr>
          <p:cNvPr id="16" name="Εικόνα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Πλαίσιο κειμένου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l-GR" sz="8000" noProof="0">
                <a:solidFill>
                  <a:schemeClr val="tx1"/>
                </a:solidFill>
                <a:effectLst/>
              </a:rPr>
              <a:t>”</a:t>
            </a:r>
          </a:p>
        </p:txBody>
      </p:sp>
      <p:sp>
        <p:nvSpPr>
          <p:cNvPr id="11" name="Πλαίσιο κειμένου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l-GR" sz="8000" noProof="0">
                <a:solidFill>
                  <a:schemeClr val="tx1"/>
                </a:solidFill>
                <a:effectLst/>
              </a:rPr>
              <a:t>“</a:t>
            </a:r>
          </a:p>
        </p:txBody>
      </p:sp>
      <p:sp>
        <p:nvSpPr>
          <p:cNvPr id="2" name="Τίτλος 1"/>
          <p:cNvSpPr>
            <a:spLocks noGrp="1"/>
          </p:cNvSpPr>
          <p:nvPr>
            <p:ph type="title"/>
          </p:nvPr>
        </p:nvSpPr>
        <p:spPr>
          <a:xfrm>
            <a:off x="992267" y="609601"/>
            <a:ext cx="9550399" cy="2743199"/>
          </a:xfrm>
        </p:spPr>
        <p:txBody>
          <a:bodyPr rtlCol="0" anchor="ctr">
            <a:normAutofit/>
          </a:bodyPr>
          <a:lstStyle>
            <a:lvl1pPr algn="l">
              <a:defRPr sz="3200" b="0" cap="none">
                <a:solidFill>
                  <a:schemeClr val="tx1"/>
                </a:solidFill>
              </a:defRPr>
            </a:lvl1pPr>
          </a:lstStyle>
          <a:p>
            <a:pPr rtl="0"/>
            <a:r>
              <a:rPr lang="el-GR" noProof="0"/>
              <a:t>Κάντε κλικ για να επεξεργαστείτε τον τίτλο υποδείγματος</a:t>
            </a:r>
          </a:p>
        </p:txBody>
      </p:sp>
      <p:sp>
        <p:nvSpPr>
          <p:cNvPr id="10" name="Θέση κειμένου 9"/>
          <p:cNvSpPr>
            <a:spLocks noGrp="1"/>
          </p:cNvSpPr>
          <p:nvPr>
            <p:ph type="body" sz="quarter" idx="13"/>
          </p:nvPr>
        </p:nvSpPr>
        <p:spPr>
          <a:xfrm>
            <a:off x="1097875" y="3352800"/>
            <a:ext cx="9339184" cy="381000"/>
          </a:xfrm>
        </p:spPr>
        <p:txBody>
          <a:bodyPr rtlCol="0"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rtl="0"/>
            <a:r>
              <a:rPr lang="el-GR" noProof="0"/>
              <a:t>Στυλ κειμένου υποδείγματος</a:t>
            </a:r>
          </a:p>
        </p:txBody>
      </p:sp>
      <p:sp>
        <p:nvSpPr>
          <p:cNvPr id="3" name="Θέση κειμένου 2"/>
          <p:cNvSpPr>
            <a:spLocks noGrp="1"/>
          </p:cNvSpPr>
          <p:nvPr>
            <p:ph type="body" idx="1"/>
          </p:nvPr>
        </p:nvSpPr>
        <p:spPr>
          <a:xfrm>
            <a:off x="687465" y="4343400"/>
            <a:ext cx="10152367" cy="1447800"/>
          </a:xfrm>
        </p:spPr>
        <p:txBody>
          <a:bodyPr rtlCol="0"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l-GR" noProof="0"/>
              <a:t>Στυλ κειμένου υποδείγματος</a:t>
            </a:r>
          </a:p>
        </p:txBody>
      </p:sp>
      <p:sp>
        <p:nvSpPr>
          <p:cNvPr id="4" name="Θέση ημερομηνίας 3"/>
          <p:cNvSpPr>
            <a:spLocks noGrp="1"/>
          </p:cNvSpPr>
          <p:nvPr>
            <p:ph type="dt" sz="half" idx="10"/>
          </p:nvPr>
        </p:nvSpPr>
        <p:spPr/>
        <p:txBody>
          <a:bodyPr rtlCol="0"/>
          <a:lstStyle/>
          <a:p>
            <a:pPr rtl="0"/>
            <a:fld id="{486C2EB9-E2D5-47DE-8794-A0CA93F8A7FB}" type="datetime1">
              <a:rPr lang="el-GR" noProof="0" smtClean="0"/>
              <a:t>23/5/2023</a:t>
            </a:fld>
            <a:endParaRPr lang="el-GR" noProof="0"/>
          </a:p>
        </p:txBody>
      </p:sp>
      <p:sp>
        <p:nvSpPr>
          <p:cNvPr id="5" name="Θέση υποσέλιδου 4"/>
          <p:cNvSpPr>
            <a:spLocks noGrp="1"/>
          </p:cNvSpPr>
          <p:nvPr>
            <p:ph type="ftr" sz="quarter" idx="11"/>
          </p:nvPr>
        </p:nvSpPr>
        <p:spPr/>
        <p:txBody>
          <a:bodyPr rtlCol="0"/>
          <a:lstStyle/>
          <a:p>
            <a:pPr rtl="0"/>
            <a:endParaRPr lang="el-GR" noProof="0"/>
          </a:p>
        </p:txBody>
      </p:sp>
      <p:sp>
        <p:nvSpPr>
          <p:cNvPr id="6" name="Θέση αριθμού διαφάνειας 5"/>
          <p:cNvSpPr>
            <a:spLocks noGrp="1"/>
          </p:cNvSpPr>
          <p:nvPr>
            <p:ph type="sldNum" sz="quarter" idx="12"/>
          </p:nvPr>
        </p:nvSpPr>
        <p:spPr/>
        <p:txBody>
          <a:bodyPr rtlCol="0"/>
          <a:lstStyle/>
          <a:p>
            <a:pPr rtl="0"/>
            <a:fld id="{D57F1E4F-1CFF-5643-939E-217C01CDF565}" type="slidenum">
              <a:rPr lang="el-GR" noProof="0" smtClean="0"/>
              <a:pPr rtl="0"/>
              <a:t>‹#›</a:t>
            </a:fld>
            <a:endParaRPr lang="el-GR" noProof="0"/>
          </a:p>
        </p:txBody>
      </p:sp>
    </p:spTree>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Κάρτα ονόματος">
    <p:spTree>
      <p:nvGrpSpPr>
        <p:cNvPr id="1" name=""/>
        <p:cNvGrpSpPr/>
        <p:nvPr/>
      </p:nvGrpSpPr>
      <p:grpSpPr>
        <a:xfrm>
          <a:off x="0" y="0"/>
          <a:ext cx="0" cy="0"/>
          <a:chOff x="0" y="0"/>
          <a:chExt cx="0" cy="0"/>
        </a:xfrm>
      </p:grpSpPr>
      <p:pic>
        <p:nvPicPr>
          <p:cNvPr id="8" name="Εικόνα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Τίτλος 1"/>
          <p:cNvSpPr>
            <a:spLocks noGrp="1"/>
          </p:cNvSpPr>
          <p:nvPr>
            <p:ph type="title"/>
          </p:nvPr>
        </p:nvSpPr>
        <p:spPr>
          <a:xfrm>
            <a:off x="685802" y="3308581"/>
            <a:ext cx="10131425" cy="1468800"/>
          </a:xfrm>
        </p:spPr>
        <p:txBody>
          <a:bodyPr rtlCol="0" anchor="b">
            <a:normAutofit/>
          </a:bodyPr>
          <a:lstStyle>
            <a:lvl1pPr algn="l">
              <a:defRPr sz="3200" b="0" cap="none"/>
            </a:lvl1pPr>
          </a:lstStyle>
          <a:p>
            <a:pPr rtl="0"/>
            <a:r>
              <a:rPr lang="el-GR" noProof="0"/>
              <a:t>Κάντε κλικ για να επεξεργαστείτε τον τίτλο υποδείγματος</a:t>
            </a:r>
          </a:p>
        </p:txBody>
      </p:sp>
      <p:sp>
        <p:nvSpPr>
          <p:cNvPr id="3" name="Θέση κειμένου 2"/>
          <p:cNvSpPr>
            <a:spLocks noGrp="1"/>
          </p:cNvSpPr>
          <p:nvPr>
            <p:ph type="body" idx="1"/>
          </p:nvPr>
        </p:nvSpPr>
        <p:spPr>
          <a:xfrm>
            <a:off x="685801" y="4777381"/>
            <a:ext cx="10131426" cy="860400"/>
          </a:xfrm>
        </p:spPr>
        <p:txBody>
          <a:bodyPr rtlCol="0"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l-GR" noProof="0"/>
              <a:t>Στυλ κειμένου υποδείγματος</a:t>
            </a:r>
          </a:p>
        </p:txBody>
      </p:sp>
      <p:sp>
        <p:nvSpPr>
          <p:cNvPr id="4" name="Θέση ημερομηνίας 3"/>
          <p:cNvSpPr>
            <a:spLocks noGrp="1"/>
          </p:cNvSpPr>
          <p:nvPr>
            <p:ph type="dt" sz="half" idx="10"/>
          </p:nvPr>
        </p:nvSpPr>
        <p:spPr/>
        <p:txBody>
          <a:bodyPr rtlCol="0"/>
          <a:lstStyle/>
          <a:p>
            <a:pPr rtl="0"/>
            <a:fld id="{25E33679-DF61-4CBB-B97E-CE6CEAA35E7F}" type="datetime1">
              <a:rPr lang="el-GR" noProof="0" smtClean="0"/>
              <a:t>23/5/2023</a:t>
            </a:fld>
            <a:endParaRPr lang="el-GR" noProof="0"/>
          </a:p>
        </p:txBody>
      </p:sp>
      <p:sp>
        <p:nvSpPr>
          <p:cNvPr id="5" name="Θέση υποσέλιδου 4"/>
          <p:cNvSpPr>
            <a:spLocks noGrp="1"/>
          </p:cNvSpPr>
          <p:nvPr>
            <p:ph type="ftr" sz="quarter" idx="11"/>
          </p:nvPr>
        </p:nvSpPr>
        <p:spPr/>
        <p:txBody>
          <a:bodyPr rtlCol="0"/>
          <a:lstStyle/>
          <a:p>
            <a:pPr rtl="0"/>
            <a:endParaRPr lang="el-GR" noProof="0"/>
          </a:p>
        </p:txBody>
      </p:sp>
      <p:sp>
        <p:nvSpPr>
          <p:cNvPr id="6" name="Θέση αριθμού διαφάνειας 5"/>
          <p:cNvSpPr>
            <a:spLocks noGrp="1"/>
          </p:cNvSpPr>
          <p:nvPr>
            <p:ph type="sldNum" sz="quarter" idx="12"/>
          </p:nvPr>
        </p:nvSpPr>
        <p:spPr/>
        <p:txBody>
          <a:bodyPr rtlCol="0"/>
          <a:lstStyle/>
          <a:p>
            <a:pPr rtl="0"/>
            <a:fld id="{D57F1E4F-1CFF-5643-939E-217C01CDF565}" type="slidenum">
              <a:rPr lang="el-GR" noProof="0" smtClean="0"/>
              <a:pPr rtl="0"/>
              <a:t>‹#›</a:t>
            </a:fld>
            <a:endParaRPr lang="el-GR" noProof="0"/>
          </a:p>
        </p:txBody>
      </p:sp>
    </p:spTree>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Κάρτα ονόματος αποσπάσματος">
    <p:spTree>
      <p:nvGrpSpPr>
        <p:cNvPr id="1" name=""/>
        <p:cNvGrpSpPr/>
        <p:nvPr/>
      </p:nvGrpSpPr>
      <p:grpSpPr>
        <a:xfrm>
          <a:off x="0" y="0"/>
          <a:ext cx="0" cy="0"/>
          <a:chOff x="0" y="0"/>
          <a:chExt cx="0" cy="0"/>
        </a:xfrm>
      </p:grpSpPr>
      <p:pic>
        <p:nvPicPr>
          <p:cNvPr id="11" name="Εικόνα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Πλαίσιο κειμένου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l-GR" sz="8000" noProof="0">
                <a:solidFill>
                  <a:schemeClr val="tx1"/>
                </a:solidFill>
                <a:effectLst/>
              </a:rPr>
              <a:t>”</a:t>
            </a:r>
          </a:p>
        </p:txBody>
      </p:sp>
      <p:sp>
        <p:nvSpPr>
          <p:cNvPr id="14" name="Πλαίσιο κειμένου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l-GR" sz="8000" noProof="0">
                <a:solidFill>
                  <a:schemeClr val="tx1"/>
                </a:solidFill>
                <a:effectLst/>
              </a:rPr>
              <a:t>“</a:t>
            </a:r>
          </a:p>
        </p:txBody>
      </p:sp>
      <p:sp>
        <p:nvSpPr>
          <p:cNvPr id="16" name="Τίτλος 1"/>
          <p:cNvSpPr>
            <a:spLocks noGrp="1"/>
          </p:cNvSpPr>
          <p:nvPr>
            <p:ph type="title"/>
          </p:nvPr>
        </p:nvSpPr>
        <p:spPr>
          <a:xfrm>
            <a:off x="992267" y="609601"/>
            <a:ext cx="9550399" cy="2743199"/>
          </a:xfrm>
        </p:spPr>
        <p:txBody>
          <a:bodyPr rtlCol="0" anchor="ctr">
            <a:normAutofit/>
          </a:bodyPr>
          <a:lstStyle>
            <a:lvl1pPr algn="l">
              <a:defRPr sz="3200" b="0" cap="none">
                <a:solidFill>
                  <a:schemeClr val="tx1"/>
                </a:solidFill>
              </a:defRPr>
            </a:lvl1pPr>
          </a:lstStyle>
          <a:p>
            <a:pPr rtl="0"/>
            <a:r>
              <a:rPr lang="el-GR" noProof="0"/>
              <a:t>Κάντε κλικ για να επεξεργαστείτε τον τίτλο υποδείγματος</a:t>
            </a:r>
          </a:p>
        </p:txBody>
      </p:sp>
      <p:sp>
        <p:nvSpPr>
          <p:cNvPr id="10" name="Θέση κειμένου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rtl="0">
              <a:spcBef>
                <a:spcPct val="0"/>
              </a:spcBef>
              <a:buNone/>
            </a:pPr>
            <a:r>
              <a:rPr lang="el-GR" noProof="0"/>
              <a:t>Στυλ κειμένου υποδείγματος</a:t>
            </a:r>
          </a:p>
        </p:txBody>
      </p:sp>
      <p:sp>
        <p:nvSpPr>
          <p:cNvPr id="3" name="Θέση κειμένου 2"/>
          <p:cNvSpPr>
            <a:spLocks noGrp="1"/>
          </p:cNvSpPr>
          <p:nvPr>
            <p:ph type="body" idx="1"/>
          </p:nvPr>
        </p:nvSpPr>
        <p:spPr>
          <a:xfrm>
            <a:off x="685799" y="4775200"/>
            <a:ext cx="10135436" cy="1016000"/>
          </a:xfrm>
        </p:spPr>
        <p:txBody>
          <a:bodyPr rtlCol="0"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l-GR" noProof="0"/>
              <a:t>Στυλ κειμένου υποδείγματος</a:t>
            </a:r>
          </a:p>
        </p:txBody>
      </p:sp>
      <p:sp>
        <p:nvSpPr>
          <p:cNvPr id="4" name="Θέση ημερομηνίας 3"/>
          <p:cNvSpPr>
            <a:spLocks noGrp="1"/>
          </p:cNvSpPr>
          <p:nvPr>
            <p:ph type="dt" sz="half" idx="10"/>
          </p:nvPr>
        </p:nvSpPr>
        <p:spPr/>
        <p:txBody>
          <a:bodyPr rtlCol="0"/>
          <a:lstStyle/>
          <a:p>
            <a:pPr rtl="0"/>
            <a:fld id="{C16F9179-7420-406F-872E-797D585D3A7D}" type="datetime1">
              <a:rPr lang="el-GR" noProof="0" smtClean="0"/>
              <a:t>23/5/2023</a:t>
            </a:fld>
            <a:endParaRPr lang="el-GR" noProof="0"/>
          </a:p>
        </p:txBody>
      </p:sp>
      <p:sp>
        <p:nvSpPr>
          <p:cNvPr id="5" name="Θέση υποσέλιδου 4"/>
          <p:cNvSpPr>
            <a:spLocks noGrp="1"/>
          </p:cNvSpPr>
          <p:nvPr>
            <p:ph type="ftr" sz="quarter" idx="11"/>
          </p:nvPr>
        </p:nvSpPr>
        <p:spPr/>
        <p:txBody>
          <a:bodyPr rtlCol="0"/>
          <a:lstStyle/>
          <a:p>
            <a:pPr rtl="0"/>
            <a:endParaRPr lang="el-GR" noProof="0"/>
          </a:p>
        </p:txBody>
      </p:sp>
      <p:sp>
        <p:nvSpPr>
          <p:cNvPr id="6" name="Θέση αριθμού διαφάνειας 5"/>
          <p:cNvSpPr>
            <a:spLocks noGrp="1"/>
          </p:cNvSpPr>
          <p:nvPr>
            <p:ph type="sldNum" sz="quarter" idx="12"/>
          </p:nvPr>
        </p:nvSpPr>
        <p:spPr/>
        <p:txBody>
          <a:bodyPr rtlCol="0"/>
          <a:lstStyle/>
          <a:p>
            <a:pPr rtl="0"/>
            <a:fld id="{D57F1E4F-1CFF-5643-939E-217C01CDF565}" type="slidenum">
              <a:rPr lang="el-GR" noProof="0" smtClean="0"/>
              <a:pPr rtl="0"/>
              <a:t>‹#›</a:t>
            </a:fld>
            <a:endParaRPr lang="el-GR" noProof="0"/>
          </a:p>
        </p:txBody>
      </p:sp>
    </p:spTree>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Σωστό ή λάθος">
    <p:spTree>
      <p:nvGrpSpPr>
        <p:cNvPr id="1" name=""/>
        <p:cNvGrpSpPr/>
        <p:nvPr/>
      </p:nvGrpSpPr>
      <p:grpSpPr>
        <a:xfrm>
          <a:off x="0" y="0"/>
          <a:ext cx="0" cy="0"/>
          <a:chOff x="0" y="0"/>
          <a:chExt cx="0" cy="0"/>
        </a:xfrm>
      </p:grpSpPr>
      <p:pic>
        <p:nvPicPr>
          <p:cNvPr id="8" name="Εικόνα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Τίτλος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rtl="0"/>
            <a:r>
              <a:rPr lang="el-GR" noProof="0"/>
              <a:t>Κάντε κλικ για να επεξεργαστείτε τον τίτλο υποδείγματος</a:t>
            </a:r>
          </a:p>
        </p:txBody>
      </p:sp>
      <p:sp>
        <p:nvSpPr>
          <p:cNvPr id="10" name="Θέση κειμένου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rtl="0">
              <a:spcBef>
                <a:spcPct val="0"/>
              </a:spcBef>
              <a:buNone/>
            </a:pPr>
            <a:r>
              <a:rPr lang="el-GR" noProof="0"/>
              <a:t>Στυλ κειμένου υποδείγματος</a:t>
            </a:r>
          </a:p>
        </p:txBody>
      </p:sp>
      <p:sp>
        <p:nvSpPr>
          <p:cNvPr id="3" name="Θέση κειμένου 2"/>
          <p:cNvSpPr>
            <a:spLocks noGrp="1"/>
          </p:cNvSpPr>
          <p:nvPr>
            <p:ph type="body" idx="1"/>
          </p:nvPr>
        </p:nvSpPr>
        <p:spPr>
          <a:xfrm>
            <a:off x="685800" y="4343400"/>
            <a:ext cx="10131428" cy="1447800"/>
          </a:xfrm>
        </p:spPr>
        <p:txBody>
          <a:bodyPr rtlCol="0"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l-GR" noProof="0"/>
              <a:t>Στυλ κειμένου υποδείγματος</a:t>
            </a:r>
          </a:p>
        </p:txBody>
      </p:sp>
      <p:sp>
        <p:nvSpPr>
          <p:cNvPr id="4" name="Θέση ημερομηνίας 3"/>
          <p:cNvSpPr>
            <a:spLocks noGrp="1"/>
          </p:cNvSpPr>
          <p:nvPr>
            <p:ph type="dt" sz="half" idx="10"/>
          </p:nvPr>
        </p:nvSpPr>
        <p:spPr/>
        <p:txBody>
          <a:bodyPr rtlCol="0"/>
          <a:lstStyle/>
          <a:p>
            <a:pPr rtl="0"/>
            <a:fld id="{D0955EA5-3C41-4C42-BFF1-CF2E6C49CB8A}" type="datetime1">
              <a:rPr lang="el-GR" noProof="0" smtClean="0"/>
              <a:t>23/5/2023</a:t>
            </a:fld>
            <a:endParaRPr lang="el-GR" noProof="0"/>
          </a:p>
        </p:txBody>
      </p:sp>
      <p:sp>
        <p:nvSpPr>
          <p:cNvPr id="5" name="Θέση υποσέλιδου 4"/>
          <p:cNvSpPr>
            <a:spLocks noGrp="1"/>
          </p:cNvSpPr>
          <p:nvPr>
            <p:ph type="ftr" sz="quarter" idx="11"/>
          </p:nvPr>
        </p:nvSpPr>
        <p:spPr/>
        <p:txBody>
          <a:bodyPr rtlCol="0"/>
          <a:lstStyle/>
          <a:p>
            <a:pPr rtl="0"/>
            <a:endParaRPr lang="el-GR" noProof="0"/>
          </a:p>
        </p:txBody>
      </p:sp>
      <p:sp>
        <p:nvSpPr>
          <p:cNvPr id="6" name="Θέση αριθμού διαφάνειας 5"/>
          <p:cNvSpPr>
            <a:spLocks noGrp="1"/>
          </p:cNvSpPr>
          <p:nvPr>
            <p:ph type="sldNum" sz="quarter" idx="12"/>
          </p:nvPr>
        </p:nvSpPr>
        <p:spPr/>
        <p:txBody>
          <a:bodyPr rtlCol="0"/>
          <a:lstStyle/>
          <a:p>
            <a:pPr rtl="0"/>
            <a:fld id="{D57F1E4F-1CFF-5643-939E-217C01CDF565}" type="slidenum">
              <a:rPr lang="el-GR" noProof="0" smtClean="0"/>
              <a:pPr rtl="0"/>
              <a:t>‹#›</a:t>
            </a:fld>
            <a:endParaRPr lang="el-GR" noProof="0"/>
          </a:p>
        </p:txBody>
      </p:sp>
    </p:spTree>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pic>
        <p:nvPicPr>
          <p:cNvPr id="7" name="Εικόνα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Σύμβολο κράτησης θέσης κατακόρυφου κειμένου 2"/>
          <p:cNvSpPr>
            <a:spLocks noGrp="1"/>
          </p:cNvSpPr>
          <p:nvPr>
            <p:ph type="body" orient="vert" idx="1"/>
          </p:nvPr>
        </p:nvSpPr>
        <p:spPr/>
        <p:txBody>
          <a:bodyPr vert="eaVert" rtlCol="0" anchor="t"/>
          <a:lstStyle/>
          <a:p>
            <a:pPr lvl="0" rtl="0"/>
            <a:r>
              <a:rPr lang="el-GR" noProof="0"/>
              <a:t>Στυλ κειμένου υποδείγματος</a:t>
            </a:r>
          </a:p>
          <a:p>
            <a:pPr lvl="1" rtl="0"/>
            <a:r>
              <a:rPr lang="el-GR" noProof="0"/>
              <a:t>Δεύτερου επιπέδου</a:t>
            </a:r>
          </a:p>
          <a:p>
            <a:pPr lvl="2" rtl="0"/>
            <a:r>
              <a:rPr lang="el-GR" noProof="0"/>
              <a:t>Τρίτου επιπέδου</a:t>
            </a:r>
          </a:p>
          <a:p>
            <a:pPr lvl="3" rtl="0"/>
            <a:r>
              <a:rPr lang="el-GR" noProof="0"/>
              <a:t>Τέταρτου επιπέδου</a:t>
            </a:r>
          </a:p>
          <a:p>
            <a:pPr lvl="4" rtl="0"/>
            <a:r>
              <a:rPr lang="el-GR" noProof="0"/>
              <a:t>Πέμπτου επιπέδου</a:t>
            </a:r>
          </a:p>
        </p:txBody>
      </p:sp>
      <p:sp>
        <p:nvSpPr>
          <p:cNvPr id="4" name="Θέση ημερομηνίας 3"/>
          <p:cNvSpPr>
            <a:spLocks noGrp="1"/>
          </p:cNvSpPr>
          <p:nvPr>
            <p:ph type="dt" sz="half" idx="10"/>
          </p:nvPr>
        </p:nvSpPr>
        <p:spPr/>
        <p:txBody>
          <a:bodyPr rtlCol="0"/>
          <a:lstStyle/>
          <a:p>
            <a:pPr rtl="0"/>
            <a:fld id="{D1D6B26F-104A-4974-A731-B092C0E48623}" type="datetime1">
              <a:rPr lang="el-GR" noProof="0" smtClean="0"/>
              <a:t>23/5/2023</a:t>
            </a:fld>
            <a:endParaRPr lang="el-GR" noProof="0"/>
          </a:p>
        </p:txBody>
      </p:sp>
      <p:sp>
        <p:nvSpPr>
          <p:cNvPr id="5" name="Θέση υποσέλιδου 4"/>
          <p:cNvSpPr>
            <a:spLocks noGrp="1"/>
          </p:cNvSpPr>
          <p:nvPr>
            <p:ph type="ftr" sz="quarter" idx="11"/>
          </p:nvPr>
        </p:nvSpPr>
        <p:spPr/>
        <p:txBody>
          <a:bodyPr rtlCol="0"/>
          <a:lstStyle/>
          <a:p>
            <a:pPr rtl="0"/>
            <a:endParaRPr lang="el-GR" noProof="0"/>
          </a:p>
        </p:txBody>
      </p:sp>
      <p:sp>
        <p:nvSpPr>
          <p:cNvPr id="6" name="Θέση αριθμού διαφάνειας 5"/>
          <p:cNvSpPr>
            <a:spLocks noGrp="1"/>
          </p:cNvSpPr>
          <p:nvPr>
            <p:ph type="sldNum" sz="quarter" idx="12"/>
          </p:nvPr>
        </p:nvSpPr>
        <p:spPr/>
        <p:txBody>
          <a:bodyPr rtlCol="0"/>
          <a:lstStyle/>
          <a:p>
            <a:pPr rtl="0"/>
            <a:fld id="{D57F1E4F-1CFF-5643-939E-217C01CDF565}" type="slidenum">
              <a:rPr lang="el-GR" noProof="0" smtClean="0"/>
              <a:pPr rtl="0"/>
              <a:t>‹#›</a:t>
            </a:fld>
            <a:endParaRPr lang="el-GR" noProof="0"/>
          </a:p>
        </p:txBody>
      </p:sp>
      <p:sp>
        <p:nvSpPr>
          <p:cNvPr id="8" name="Τίτλος 1"/>
          <p:cNvSpPr>
            <a:spLocks noGrp="1"/>
          </p:cNvSpPr>
          <p:nvPr>
            <p:ph type="title"/>
          </p:nvPr>
        </p:nvSpPr>
        <p:spPr>
          <a:xfrm>
            <a:off x="685801" y="609600"/>
            <a:ext cx="10131425" cy="1456267"/>
          </a:xfrm>
        </p:spPr>
        <p:txBody>
          <a:bodyPr rtlCol="0"/>
          <a:lstStyle/>
          <a:p>
            <a:pPr rtl="0"/>
            <a:r>
              <a:rPr lang="el-GR" noProof="0"/>
              <a:t>Κάντε κλικ για να επεξεργαστείτε τον τίτλο υποδείγματος</a:t>
            </a:r>
          </a:p>
        </p:txBody>
      </p:sp>
    </p:spTree>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pic>
        <p:nvPicPr>
          <p:cNvPr id="7" name="Εικόνα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Κατακόρυφος τίτλος 1"/>
          <p:cNvSpPr>
            <a:spLocks noGrp="1"/>
          </p:cNvSpPr>
          <p:nvPr>
            <p:ph type="title" orient="vert"/>
          </p:nvPr>
        </p:nvSpPr>
        <p:spPr>
          <a:xfrm>
            <a:off x="8658675" y="609599"/>
            <a:ext cx="2158552" cy="5181601"/>
          </a:xfrm>
        </p:spPr>
        <p:txBody>
          <a:bodyPr vert="eaVert" rtlCol="0"/>
          <a:lstStyle/>
          <a:p>
            <a:pPr rtl="0"/>
            <a:r>
              <a:rPr lang="el-GR" noProof="0"/>
              <a:t>Κάντε κλικ για να επεξεργαστείτε τον τίτλο υποδείγματος</a:t>
            </a:r>
          </a:p>
        </p:txBody>
      </p:sp>
      <p:sp>
        <p:nvSpPr>
          <p:cNvPr id="3" name="Σύμβολο κράτησης θέσης κατακόρυφου κειμένου 2"/>
          <p:cNvSpPr>
            <a:spLocks noGrp="1"/>
          </p:cNvSpPr>
          <p:nvPr>
            <p:ph type="body" orient="vert" idx="1"/>
          </p:nvPr>
        </p:nvSpPr>
        <p:spPr>
          <a:xfrm>
            <a:off x="685800" y="609600"/>
            <a:ext cx="7832116" cy="5181600"/>
          </a:xfrm>
        </p:spPr>
        <p:txBody>
          <a:bodyPr vert="eaVert" rtlCol="0" anchor="t"/>
          <a:lstStyle/>
          <a:p>
            <a:pPr lvl="0" rtl="0"/>
            <a:r>
              <a:rPr lang="el-GR" noProof="0"/>
              <a:t>Στυλ κειμένου υποδείγματος</a:t>
            </a:r>
          </a:p>
          <a:p>
            <a:pPr lvl="1" rtl="0"/>
            <a:r>
              <a:rPr lang="el-GR" noProof="0"/>
              <a:t>Δεύτερου επιπέδου</a:t>
            </a:r>
          </a:p>
          <a:p>
            <a:pPr lvl="2" rtl="0"/>
            <a:r>
              <a:rPr lang="el-GR" noProof="0"/>
              <a:t>Τρίτου επιπέδου</a:t>
            </a:r>
          </a:p>
          <a:p>
            <a:pPr lvl="3" rtl="0"/>
            <a:r>
              <a:rPr lang="el-GR" noProof="0"/>
              <a:t>Τέταρτου επιπέδου</a:t>
            </a:r>
          </a:p>
          <a:p>
            <a:pPr lvl="4" rtl="0"/>
            <a:r>
              <a:rPr lang="el-GR" noProof="0"/>
              <a:t>Πέμπτου επιπέδου</a:t>
            </a:r>
          </a:p>
        </p:txBody>
      </p:sp>
      <p:sp>
        <p:nvSpPr>
          <p:cNvPr id="4" name="Θέση ημερομηνίας 3"/>
          <p:cNvSpPr>
            <a:spLocks noGrp="1"/>
          </p:cNvSpPr>
          <p:nvPr>
            <p:ph type="dt" sz="half" idx="10"/>
          </p:nvPr>
        </p:nvSpPr>
        <p:spPr/>
        <p:txBody>
          <a:bodyPr rtlCol="0"/>
          <a:lstStyle/>
          <a:p>
            <a:pPr rtl="0"/>
            <a:fld id="{7534751A-1097-46B4-BB20-9D0635B136E6}" type="datetime1">
              <a:rPr lang="el-GR" noProof="0" smtClean="0"/>
              <a:t>23/5/2023</a:t>
            </a:fld>
            <a:endParaRPr lang="el-GR" noProof="0"/>
          </a:p>
        </p:txBody>
      </p:sp>
      <p:sp>
        <p:nvSpPr>
          <p:cNvPr id="5" name="Θέση υποσέλιδου 4"/>
          <p:cNvSpPr>
            <a:spLocks noGrp="1"/>
          </p:cNvSpPr>
          <p:nvPr>
            <p:ph type="ftr" sz="quarter" idx="11"/>
          </p:nvPr>
        </p:nvSpPr>
        <p:spPr/>
        <p:txBody>
          <a:bodyPr rtlCol="0"/>
          <a:lstStyle/>
          <a:p>
            <a:pPr rtl="0"/>
            <a:endParaRPr lang="el-GR" noProof="0"/>
          </a:p>
        </p:txBody>
      </p:sp>
      <p:sp>
        <p:nvSpPr>
          <p:cNvPr id="6" name="Θέση αριθμού διαφάνειας 5"/>
          <p:cNvSpPr>
            <a:spLocks noGrp="1"/>
          </p:cNvSpPr>
          <p:nvPr>
            <p:ph type="sldNum" sz="quarter" idx="12"/>
          </p:nvPr>
        </p:nvSpPr>
        <p:spPr/>
        <p:txBody>
          <a:bodyPr rtlCol="0"/>
          <a:lstStyle/>
          <a:p>
            <a:pPr rtl="0"/>
            <a:fld id="{D57F1E4F-1CFF-5643-939E-217C01CDF565}" type="slidenum">
              <a:rPr lang="el-GR" noProof="0" smtClean="0"/>
              <a:pPr rtl="0"/>
              <a:t>‹#›</a:t>
            </a:fld>
            <a:endParaRPr lang="el-GR" noProof="0"/>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pic>
        <p:nvPicPr>
          <p:cNvPr id="7" name="Εικόνα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Τίτλος 1"/>
          <p:cNvSpPr>
            <a:spLocks noGrp="1"/>
          </p:cNvSpPr>
          <p:nvPr>
            <p:ph type="title"/>
          </p:nvPr>
        </p:nvSpPr>
        <p:spPr/>
        <p:txBody>
          <a:bodyPr rtlCol="0"/>
          <a:lstStyle/>
          <a:p>
            <a:pPr rtl="0"/>
            <a:r>
              <a:rPr lang="el-GR" noProof="0"/>
              <a:t>Κάντε κλικ για να επεξεργαστείτε τον τίτλο υποδείγματος</a:t>
            </a:r>
          </a:p>
        </p:txBody>
      </p:sp>
      <p:sp>
        <p:nvSpPr>
          <p:cNvPr id="3" name="Θέση περιεχομένου 2"/>
          <p:cNvSpPr>
            <a:spLocks noGrp="1"/>
          </p:cNvSpPr>
          <p:nvPr>
            <p:ph idx="1"/>
          </p:nvPr>
        </p:nvSpPr>
        <p:spPr/>
        <p:txBody>
          <a:bodyPr rtlCol="0" anchor="ctr"/>
          <a:lstStyle/>
          <a:p>
            <a:pPr lvl="0" rtl="0"/>
            <a:r>
              <a:rPr lang="el-GR" noProof="0"/>
              <a:t>Στυλ κειμένου υποδείγματος</a:t>
            </a:r>
          </a:p>
          <a:p>
            <a:pPr lvl="1" rtl="0"/>
            <a:r>
              <a:rPr lang="el-GR" noProof="0"/>
              <a:t>Δεύτερου επιπέδου</a:t>
            </a:r>
          </a:p>
          <a:p>
            <a:pPr lvl="2" rtl="0"/>
            <a:r>
              <a:rPr lang="el-GR" noProof="0"/>
              <a:t>Τρίτου επιπέδου</a:t>
            </a:r>
          </a:p>
          <a:p>
            <a:pPr lvl="3" rtl="0"/>
            <a:r>
              <a:rPr lang="el-GR" noProof="0"/>
              <a:t>Τέταρτου επιπέδου</a:t>
            </a:r>
          </a:p>
          <a:p>
            <a:pPr lvl="4" rtl="0"/>
            <a:r>
              <a:rPr lang="el-GR" noProof="0"/>
              <a:t>Πέμπτου επιπέδου</a:t>
            </a:r>
          </a:p>
        </p:txBody>
      </p:sp>
      <p:sp>
        <p:nvSpPr>
          <p:cNvPr id="4" name="Θέση ημερομηνίας 3"/>
          <p:cNvSpPr>
            <a:spLocks noGrp="1"/>
          </p:cNvSpPr>
          <p:nvPr>
            <p:ph type="dt" sz="half" idx="10"/>
          </p:nvPr>
        </p:nvSpPr>
        <p:spPr/>
        <p:txBody>
          <a:bodyPr rtlCol="0"/>
          <a:lstStyle/>
          <a:p>
            <a:pPr rtl="0"/>
            <a:fld id="{B42CEC34-13A1-44A5-A703-225716147EE5}" type="datetime1">
              <a:rPr lang="el-GR" noProof="0" smtClean="0"/>
              <a:t>23/5/2023</a:t>
            </a:fld>
            <a:endParaRPr lang="el-GR" noProof="0"/>
          </a:p>
        </p:txBody>
      </p:sp>
      <p:sp>
        <p:nvSpPr>
          <p:cNvPr id="5" name="Θέση υποσέλιδου 4"/>
          <p:cNvSpPr>
            <a:spLocks noGrp="1"/>
          </p:cNvSpPr>
          <p:nvPr>
            <p:ph type="ftr" sz="quarter" idx="11"/>
          </p:nvPr>
        </p:nvSpPr>
        <p:spPr/>
        <p:txBody>
          <a:bodyPr rtlCol="0"/>
          <a:lstStyle/>
          <a:p>
            <a:pPr rtl="0"/>
            <a:endParaRPr lang="el-GR" noProof="0"/>
          </a:p>
        </p:txBody>
      </p:sp>
      <p:sp>
        <p:nvSpPr>
          <p:cNvPr id="6" name="Θέση αριθμού διαφάνειας 5"/>
          <p:cNvSpPr>
            <a:spLocks noGrp="1"/>
          </p:cNvSpPr>
          <p:nvPr>
            <p:ph type="sldNum" sz="quarter" idx="12"/>
          </p:nvPr>
        </p:nvSpPr>
        <p:spPr/>
        <p:txBody>
          <a:bodyPr rtlCol="0"/>
          <a:lstStyle/>
          <a:p>
            <a:pPr rtl="0"/>
            <a:fld id="{D57F1E4F-1CFF-5643-939E-217C01CDF565}" type="slidenum">
              <a:rPr lang="el-GR" noProof="0" smtClean="0"/>
              <a:pPr rtl="0"/>
              <a:t>‹#›</a:t>
            </a:fld>
            <a:endParaRPr lang="el-GR" noProof="0"/>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pic>
        <p:nvPicPr>
          <p:cNvPr id="7" name="Εικόνα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Τίτλος 1"/>
          <p:cNvSpPr>
            <a:spLocks noGrp="1"/>
          </p:cNvSpPr>
          <p:nvPr>
            <p:ph type="title"/>
          </p:nvPr>
        </p:nvSpPr>
        <p:spPr>
          <a:xfrm>
            <a:off x="685800" y="3308581"/>
            <a:ext cx="10131427" cy="1468800"/>
          </a:xfrm>
        </p:spPr>
        <p:txBody>
          <a:bodyPr rtlCol="0" anchor="b"/>
          <a:lstStyle>
            <a:lvl1pPr algn="l">
              <a:defRPr sz="4000" b="0" cap="all"/>
            </a:lvl1pPr>
          </a:lstStyle>
          <a:p>
            <a:pPr rtl="0"/>
            <a:r>
              <a:rPr lang="el-GR" noProof="0"/>
              <a:t>Κάντε κλικ για να επεξεργαστείτε τον τίτλο υποδείγματος</a:t>
            </a:r>
          </a:p>
        </p:txBody>
      </p:sp>
      <p:sp>
        <p:nvSpPr>
          <p:cNvPr id="3" name="Θέση κειμένου 2"/>
          <p:cNvSpPr>
            <a:spLocks noGrp="1"/>
          </p:cNvSpPr>
          <p:nvPr>
            <p:ph type="body" idx="1"/>
          </p:nvPr>
        </p:nvSpPr>
        <p:spPr>
          <a:xfrm>
            <a:off x="685799" y="4777381"/>
            <a:ext cx="10131428" cy="860400"/>
          </a:xfrm>
        </p:spPr>
        <p:txBody>
          <a:bodyPr rtlCol="0"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l-GR" noProof="0"/>
              <a:t>Στυλ κειμένου υποδείγματος</a:t>
            </a:r>
          </a:p>
        </p:txBody>
      </p:sp>
      <p:sp>
        <p:nvSpPr>
          <p:cNvPr id="4" name="Θέση ημερομηνίας 3"/>
          <p:cNvSpPr>
            <a:spLocks noGrp="1"/>
          </p:cNvSpPr>
          <p:nvPr>
            <p:ph type="dt" sz="half" idx="10"/>
          </p:nvPr>
        </p:nvSpPr>
        <p:spPr/>
        <p:txBody>
          <a:bodyPr rtlCol="0"/>
          <a:lstStyle/>
          <a:p>
            <a:pPr rtl="0"/>
            <a:fld id="{418C5D6B-440B-4348-8F62-45C25625DE2B}" type="datetime1">
              <a:rPr lang="el-GR" noProof="0" smtClean="0"/>
              <a:t>23/5/2023</a:t>
            </a:fld>
            <a:endParaRPr lang="el-GR" noProof="0"/>
          </a:p>
        </p:txBody>
      </p:sp>
      <p:sp>
        <p:nvSpPr>
          <p:cNvPr id="5" name="Θέση υποσέλιδου 4"/>
          <p:cNvSpPr>
            <a:spLocks noGrp="1"/>
          </p:cNvSpPr>
          <p:nvPr>
            <p:ph type="ftr" sz="quarter" idx="11"/>
          </p:nvPr>
        </p:nvSpPr>
        <p:spPr/>
        <p:txBody>
          <a:bodyPr rtlCol="0"/>
          <a:lstStyle/>
          <a:p>
            <a:pPr rtl="0"/>
            <a:endParaRPr lang="el-GR" noProof="0"/>
          </a:p>
        </p:txBody>
      </p:sp>
      <p:sp>
        <p:nvSpPr>
          <p:cNvPr id="6" name="Θέση αριθμού διαφάνειας 5"/>
          <p:cNvSpPr>
            <a:spLocks noGrp="1"/>
          </p:cNvSpPr>
          <p:nvPr>
            <p:ph type="sldNum" sz="quarter" idx="12"/>
          </p:nvPr>
        </p:nvSpPr>
        <p:spPr/>
        <p:txBody>
          <a:bodyPr rtlCol="0"/>
          <a:lstStyle/>
          <a:p>
            <a:pPr rtl="0"/>
            <a:fld id="{D57F1E4F-1CFF-5643-939E-217C01CDF565}" type="slidenum">
              <a:rPr lang="el-GR" noProof="0" smtClean="0"/>
              <a:pPr rtl="0"/>
              <a:t>‹#›</a:t>
            </a:fld>
            <a:endParaRPr lang="el-GR" noProof="0"/>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pic>
        <p:nvPicPr>
          <p:cNvPr id="8" name="Εικόνα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Τίτλος 1"/>
          <p:cNvSpPr>
            <a:spLocks noGrp="1"/>
          </p:cNvSpPr>
          <p:nvPr>
            <p:ph type="title"/>
          </p:nvPr>
        </p:nvSpPr>
        <p:spPr/>
        <p:txBody>
          <a:bodyPr rtlCol="0"/>
          <a:lstStyle/>
          <a:p>
            <a:pPr rtl="0"/>
            <a:r>
              <a:rPr lang="el-GR" noProof="0"/>
              <a:t>Κάντε κλικ για να επεξεργαστείτε τον τίτλο υποδείγματος</a:t>
            </a:r>
          </a:p>
        </p:txBody>
      </p:sp>
      <p:sp>
        <p:nvSpPr>
          <p:cNvPr id="3" name="Θέση περιεχομένου 2"/>
          <p:cNvSpPr>
            <a:spLocks noGrp="1"/>
          </p:cNvSpPr>
          <p:nvPr>
            <p:ph sz="half" idx="1"/>
          </p:nvPr>
        </p:nvSpPr>
        <p:spPr>
          <a:xfrm>
            <a:off x="685802" y="2142067"/>
            <a:ext cx="4995334" cy="3649134"/>
          </a:xfrm>
        </p:spPr>
        <p:txBody>
          <a:bodyPr rtlCol="0">
            <a:normAutofit/>
          </a:bodyPr>
          <a:lstStyle/>
          <a:p>
            <a:pPr lvl="0" rtl="0"/>
            <a:r>
              <a:rPr lang="el-GR" noProof="0"/>
              <a:t>Στυλ κειμένου υποδείγματος</a:t>
            </a:r>
          </a:p>
          <a:p>
            <a:pPr lvl="1" rtl="0"/>
            <a:r>
              <a:rPr lang="el-GR" noProof="0"/>
              <a:t>Δεύτερου επιπέδου</a:t>
            </a:r>
          </a:p>
          <a:p>
            <a:pPr lvl="2" rtl="0"/>
            <a:r>
              <a:rPr lang="el-GR" noProof="0"/>
              <a:t>Τρίτου επιπέδου</a:t>
            </a:r>
          </a:p>
          <a:p>
            <a:pPr lvl="3" rtl="0"/>
            <a:r>
              <a:rPr lang="el-GR" noProof="0"/>
              <a:t>Τέταρτου επιπέδου</a:t>
            </a:r>
          </a:p>
          <a:p>
            <a:pPr lvl="4" rtl="0"/>
            <a:r>
              <a:rPr lang="el-GR" noProof="0"/>
              <a:t>Πέμπτου επιπέδου</a:t>
            </a:r>
          </a:p>
        </p:txBody>
      </p:sp>
      <p:sp>
        <p:nvSpPr>
          <p:cNvPr id="4" name="Θέση περιεχομένου 3"/>
          <p:cNvSpPr>
            <a:spLocks noGrp="1"/>
          </p:cNvSpPr>
          <p:nvPr>
            <p:ph sz="half" idx="2"/>
          </p:nvPr>
        </p:nvSpPr>
        <p:spPr>
          <a:xfrm>
            <a:off x="5821895" y="2142067"/>
            <a:ext cx="4995332" cy="3649133"/>
          </a:xfrm>
        </p:spPr>
        <p:txBody>
          <a:bodyPr rtlCol="0">
            <a:normAutofit/>
          </a:bodyPr>
          <a:lstStyle/>
          <a:p>
            <a:pPr lvl="0" rtl="0"/>
            <a:r>
              <a:rPr lang="el-GR" noProof="0"/>
              <a:t>Στυλ κειμένου υποδείγματος</a:t>
            </a:r>
          </a:p>
          <a:p>
            <a:pPr lvl="1" rtl="0"/>
            <a:r>
              <a:rPr lang="el-GR" noProof="0"/>
              <a:t>Δεύτερου επιπέδου</a:t>
            </a:r>
          </a:p>
          <a:p>
            <a:pPr lvl="2" rtl="0"/>
            <a:r>
              <a:rPr lang="el-GR" noProof="0"/>
              <a:t>Τρίτου επιπέδου</a:t>
            </a:r>
          </a:p>
          <a:p>
            <a:pPr lvl="3" rtl="0"/>
            <a:r>
              <a:rPr lang="el-GR" noProof="0"/>
              <a:t>Τέταρτου επιπέδου</a:t>
            </a:r>
          </a:p>
          <a:p>
            <a:pPr lvl="4" rtl="0"/>
            <a:r>
              <a:rPr lang="el-GR" noProof="0"/>
              <a:t>Πέμπτου επιπέδου</a:t>
            </a:r>
          </a:p>
        </p:txBody>
      </p:sp>
      <p:sp>
        <p:nvSpPr>
          <p:cNvPr id="5" name="Θέση ημερομηνίας 4"/>
          <p:cNvSpPr>
            <a:spLocks noGrp="1"/>
          </p:cNvSpPr>
          <p:nvPr>
            <p:ph type="dt" sz="half" idx="10"/>
          </p:nvPr>
        </p:nvSpPr>
        <p:spPr/>
        <p:txBody>
          <a:bodyPr rtlCol="0"/>
          <a:lstStyle/>
          <a:p>
            <a:pPr rtl="0"/>
            <a:fld id="{6215B3E6-F1E4-4B75-90A5-D035A8015E7E}" type="datetime1">
              <a:rPr lang="el-GR" noProof="0" smtClean="0"/>
              <a:t>23/5/2023</a:t>
            </a:fld>
            <a:endParaRPr lang="el-GR" noProof="0"/>
          </a:p>
        </p:txBody>
      </p:sp>
      <p:sp>
        <p:nvSpPr>
          <p:cNvPr id="6" name="Θέση υποσέλιδου 5"/>
          <p:cNvSpPr>
            <a:spLocks noGrp="1"/>
          </p:cNvSpPr>
          <p:nvPr>
            <p:ph type="ftr" sz="quarter" idx="11"/>
          </p:nvPr>
        </p:nvSpPr>
        <p:spPr/>
        <p:txBody>
          <a:bodyPr rtlCol="0"/>
          <a:lstStyle/>
          <a:p>
            <a:pPr rtl="0"/>
            <a:endParaRPr lang="el-GR" noProof="0"/>
          </a:p>
        </p:txBody>
      </p:sp>
      <p:sp>
        <p:nvSpPr>
          <p:cNvPr id="7" name="Θέση αριθμού διαφάνειας 6"/>
          <p:cNvSpPr>
            <a:spLocks noGrp="1"/>
          </p:cNvSpPr>
          <p:nvPr>
            <p:ph type="sldNum" sz="quarter" idx="12"/>
          </p:nvPr>
        </p:nvSpPr>
        <p:spPr/>
        <p:txBody>
          <a:bodyPr rtlCol="0"/>
          <a:lstStyle/>
          <a:p>
            <a:pPr rtl="0"/>
            <a:fld id="{D57F1E4F-1CFF-5643-939E-217C01CDF565}" type="slidenum">
              <a:rPr lang="el-GR" noProof="0" smtClean="0"/>
              <a:pPr rtl="0"/>
              <a:t>‹#›</a:t>
            </a:fld>
            <a:endParaRPr lang="el-GR" noProof="0"/>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Τίτλος 1"/>
          <p:cNvSpPr>
            <a:spLocks noGrp="1"/>
          </p:cNvSpPr>
          <p:nvPr>
            <p:ph type="title"/>
          </p:nvPr>
        </p:nvSpPr>
        <p:spPr/>
        <p:txBody>
          <a:bodyPr rtlCol="0"/>
          <a:lstStyle>
            <a:lvl1pPr>
              <a:defRPr/>
            </a:lvl1pPr>
          </a:lstStyle>
          <a:p>
            <a:pPr rtl="0"/>
            <a:r>
              <a:rPr lang="el-GR" noProof="0"/>
              <a:t>Κάντε κλικ για να επεξεργαστείτε τον τίτλο υποδείγματος</a:t>
            </a:r>
          </a:p>
        </p:txBody>
      </p:sp>
      <p:sp>
        <p:nvSpPr>
          <p:cNvPr id="3" name="Θέση κειμένου 2"/>
          <p:cNvSpPr>
            <a:spLocks noGrp="1"/>
          </p:cNvSpPr>
          <p:nvPr>
            <p:ph type="body" idx="1"/>
          </p:nvPr>
        </p:nvSpPr>
        <p:spPr>
          <a:xfrm>
            <a:off x="973670" y="2218267"/>
            <a:ext cx="4709054" cy="576262"/>
          </a:xfrm>
        </p:spPr>
        <p:txBody>
          <a:bodyPr rtlCol="0"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l-GR" noProof="0"/>
              <a:t>Στυλ κειμένου υποδείγματος</a:t>
            </a:r>
          </a:p>
        </p:txBody>
      </p:sp>
      <p:sp>
        <p:nvSpPr>
          <p:cNvPr id="4" name="Θέση περιεχομένου 3"/>
          <p:cNvSpPr>
            <a:spLocks noGrp="1"/>
          </p:cNvSpPr>
          <p:nvPr>
            <p:ph sz="half" idx="2"/>
          </p:nvPr>
        </p:nvSpPr>
        <p:spPr>
          <a:xfrm>
            <a:off x="685801" y="2870201"/>
            <a:ext cx="4996923" cy="2920998"/>
          </a:xfrm>
        </p:spPr>
        <p:txBody>
          <a:bodyPr rtlCol="0" anchor="t">
            <a:normAutofit/>
          </a:bodyPr>
          <a:lstStyle/>
          <a:p>
            <a:pPr lvl="0" rtl="0"/>
            <a:r>
              <a:rPr lang="el-GR" noProof="0"/>
              <a:t>Στυλ κειμένου υποδείγματος</a:t>
            </a:r>
          </a:p>
          <a:p>
            <a:pPr lvl="1" rtl="0"/>
            <a:r>
              <a:rPr lang="el-GR" noProof="0"/>
              <a:t>Δεύτερου επιπέδου</a:t>
            </a:r>
          </a:p>
          <a:p>
            <a:pPr lvl="2" rtl="0"/>
            <a:r>
              <a:rPr lang="el-GR" noProof="0"/>
              <a:t>Τρίτου επιπέδου</a:t>
            </a:r>
          </a:p>
          <a:p>
            <a:pPr lvl="3" rtl="0"/>
            <a:r>
              <a:rPr lang="el-GR" noProof="0"/>
              <a:t>Τέταρτου επιπέδου</a:t>
            </a:r>
          </a:p>
          <a:p>
            <a:pPr lvl="4" rtl="0"/>
            <a:r>
              <a:rPr lang="el-GR" noProof="0"/>
              <a:t>Πέμπτου επιπέδου</a:t>
            </a:r>
          </a:p>
        </p:txBody>
      </p:sp>
      <p:sp>
        <p:nvSpPr>
          <p:cNvPr id="5" name="Θέση κειμένου 4"/>
          <p:cNvSpPr>
            <a:spLocks noGrp="1"/>
          </p:cNvSpPr>
          <p:nvPr>
            <p:ph type="body" sz="quarter" idx="3"/>
          </p:nvPr>
        </p:nvSpPr>
        <p:spPr>
          <a:xfrm>
            <a:off x="6096003" y="2226734"/>
            <a:ext cx="4722813" cy="576262"/>
          </a:xfrm>
        </p:spPr>
        <p:txBody>
          <a:bodyPr rtlCol="0"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l-GR" noProof="0"/>
              <a:t>Στυλ κειμένου υποδείγματος</a:t>
            </a:r>
          </a:p>
        </p:txBody>
      </p:sp>
      <p:sp>
        <p:nvSpPr>
          <p:cNvPr id="6" name="Θέση περιεχομένου 5"/>
          <p:cNvSpPr>
            <a:spLocks noGrp="1"/>
          </p:cNvSpPr>
          <p:nvPr>
            <p:ph sz="quarter" idx="4"/>
          </p:nvPr>
        </p:nvSpPr>
        <p:spPr>
          <a:xfrm>
            <a:off x="5823483" y="2870201"/>
            <a:ext cx="4995334" cy="2920998"/>
          </a:xfrm>
        </p:spPr>
        <p:txBody>
          <a:bodyPr rtlCol="0" anchor="t">
            <a:normAutofit/>
          </a:bodyPr>
          <a:lstStyle/>
          <a:p>
            <a:pPr lvl="0" rtl="0"/>
            <a:r>
              <a:rPr lang="el-GR" noProof="0"/>
              <a:t>Στυλ κειμένου υποδείγματος</a:t>
            </a:r>
          </a:p>
          <a:p>
            <a:pPr lvl="1" rtl="0"/>
            <a:r>
              <a:rPr lang="el-GR" noProof="0"/>
              <a:t>Δεύτερου επιπέδου</a:t>
            </a:r>
          </a:p>
          <a:p>
            <a:pPr lvl="2" rtl="0"/>
            <a:r>
              <a:rPr lang="el-GR" noProof="0"/>
              <a:t>Τρίτου επιπέδου</a:t>
            </a:r>
          </a:p>
          <a:p>
            <a:pPr lvl="3" rtl="0"/>
            <a:r>
              <a:rPr lang="el-GR" noProof="0"/>
              <a:t>Τέταρτου επιπέδου</a:t>
            </a:r>
          </a:p>
          <a:p>
            <a:pPr lvl="4" rtl="0"/>
            <a:r>
              <a:rPr lang="el-GR" noProof="0"/>
              <a:t>Πέμπτου επιπέδου</a:t>
            </a:r>
          </a:p>
        </p:txBody>
      </p:sp>
      <p:sp>
        <p:nvSpPr>
          <p:cNvPr id="7" name="Θέση ημερομηνίας 6"/>
          <p:cNvSpPr>
            <a:spLocks noGrp="1"/>
          </p:cNvSpPr>
          <p:nvPr>
            <p:ph type="dt" sz="half" idx="10"/>
          </p:nvPr>
        </p:nvSpPr>
        <p:spPr/>
        <p:txBody>
          <a:bodyPr rtlCol="0"/>
          <a:lstStyle/>
          <a:p>
            <a:pPr rtl="0"/>
            <a:fld id="{B36E506F-7C40-4970-822A-CED3DBB98EDD}" type="datetime1">
              <a:rPr lang="el-GR" noProof="0" smtClean="0"/>
              <a:pPr rtl="0"/>
              <a:t>23/5/2023</a:t>
            </a:fld>
            <a:r>
              <a:rPr lang="el-GR" noProof="0"/>
              <a:t>9/11/2014</a:t>
            </a:r>
            <a:fld id="{B61BEF0D-F0BB-DE4B-95CE-6DB70DBA9567}" type="datetimeFigureOut">
              <a:rPr lang="el-GR" noProof="0" smtClean="0"/>
              <a:pPr rtl="0"/>
              <a:t>23/5/2023</a:t>
            </a:fld>
            <a:endParaRPr lang="el-GR" noProof="0"/>
          </a:p>
        </p:txBody>
      </p:sp>
      <p:sp>
        <p:nvSpPr>
          <p:cNvPr id="8" name="Θέση υποσέλιδου 7"/>
          <p:cNvSpPr>
            <a:spLocks noGrp="1"/>
          </p:cNvSpPr>
          <p:nvPr>
            <p:ph type="ftr" sz="quarter" idx="11"/>
          </p:nvPr>
        </p:nvSpPr>
        <p:spPr/>
        <p:txBody>
          <a:bodyPr rtlCol="0"/>
          <a:lstStyle/>
          <a:p>
            <a:pPr rtl="0"/>
            <a:endParaRPr lang="el-GR" noProof="0"/>
          </a:p>
        </p:txBody>
      </p:sp>
      <p:sp>
        <p:nvSpPr>
          <p:cNvPr id="9" name="Θέση αριθμού διαφάνειας 8"/>
          <p:cNvSpPr>
            <a:spLocks noGrp="1"/>
          </p:cNvSpPr>
          <p:nvPr>
            <p:ph type="sldNum" sz="quarter" idx="12"/>
          </p:nvPr>
        </p:nvSpPr>
        <p:spPr/>
        <p:txBody>
          <a:bodyPr rtlCol="0"/>
          <a:lstStyle/>
          <a:p>
            <a:pPr rtl="0"/>
            <a:fld id="{D57F1E4F-1CFF-5643-939E-217C01CDF565}" type="slidenum">
              <a:rPr lang="el-GR" noProof="0" smtClean="0"/>
              <a:pPr rtl="0"/>
              <a:t>‹#›</a:t>
            </a:fld>
            <a:r>
              <a:rPr lang="el-GR" noProof="0"/>
              <a:t>‹#›</a:t>
            </a:r>
            <a:fld id="{D57F1E4F-1CFF-5643-939E-217C01CDF565}" type="slidenum">
              <a:rPr lang="el-GR" noProof="0" smtClean="0"/>
              <a:pPr rtl="0"/>
              <a:t>‹#›</a:t>
            </a:fld>
            <a:endParaRPr lang="el-GR" noProof="0"/>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pic>
        <p:nvPicPr>
          <p:cNvPr id="6" name="Εικόνα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Τίτλος 1"/>
          <p:cNvSpPr>
            <a:spLocks noGrp="1"/>
          </p:cNvSpPr>
          <p:nvPr>
            <p:ph type="title"/>
          </p:nvPr>
        </p:nvSpPr>
        <p:spPr/>
        <p:txBody>
          <a:bodyPr rtlCol="0"/>
          <a:lstStyle/>
          <a:p>
            <a:pPr rtl="0"/>
            <a:r>
              <a:rPr lang="el-GR" noProof="0"/>
              <a:t>Κάντε κλικ για να επεξεργαστείτε τον τίτλο υποδείγματος</a:t>
            </a:r>
          </a:p>
        </p:txBody>
      </p:sp>
      <p:sp>
        <p:nvSpPr>
          <p:cNvPr id="3" name="Θέση ημερομηνίας 2"/>
          <p:cNvSpPr>
            <a:spLocks noGrp="1"/>
          </p:cNvSpPr>
          <p:nvPr>
            <p:ph type="dt" sz="half" idx="10"/>
          </p:nvPr>
        </p:nvSpPr>
        <p:spPr/>
        <p:txBody>
          <a:bodyPr rtlCol="0"/>
          <a:lstStyle/>
          <a:p>
            <a:pPr rtl="0"/>
            <a:fld id="{F8DFC3F8-5E19-468B-BA04-06500C76FF95}" type="datetime1">
              <a:rPr lang="el-GR" noProof="0" smtClean="0"/>
              <a:t>23/5/2023</a:t>
            </a:fld>
            <a:endParaRPr lang="el-GR" noProof="0"/>
          </a:p>
        </p:txBody>
      </p:sp>
      <p:sp>
        <p:nvSpPr>
          <p:cNvPr id="4" name="Θέση υποσέλιδου 3"/>
          <p:cNvSpPr>
            <a:spLocks noGrp="1"/>
          </p:cNvSpPr>
          <p:nvPr>
            <p:ph type="ftr" sz="quarter" idx="11"/>
          </p:nvPr>
        </p:nvSpPr>
        <p:spPr/>
        <p:txBody>
          <a:bodyPr rtlCol="0"/>
          <a:lstStyle/>
          <a:p>
            <a:pPr rtl="0"/>
            <a:endParaRPr lang="el-GR" noProof="0"/>
          </a:p>
        </p:txBody>
      </p:sp>
      <p:sp>
        <p:nvSpPr>
          <p:cNvPr id="5" name="Θέση αριθμού διαφάνειας 4"/>
          <p:cNvSpPr>
            <a:spLocks noGrp="1"/>
          </p:cNvSpPr>
          <p:nvPr>
            <p:ph type="sldNum" sz="quarter" idx="12"/>
          </p:nvPr>
        </p:nvSpPr>
        <p:spPr/>
        <p:txBody>
          <a:bodyPr rtlCol="0"/>
          <a:lstStyle/>
          <a:p>
            <a:pPr rtl="0"/>
            <a:fld id="{D57F1E4F-1CFF-5643-939E-217C01CDF565}" type="slidenum">
              <a:rPr lang="el-GR" noProof="0" smtClean="0"/>
              <a:pPr rtl="0"/>
              <a:t>‹#›</a:t>
            </a:fld>
            <a:endParaRPr lang="el-GR" noProof="0"/>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pic>
        <p:nvPicPr>
          <p:cNvPr id="5" name="Εικόνα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Θέση ημερομηνίας 1"/>
          <p:cNvSpPr>
            <a:spLocks noGrp="1"/>
          </p:cNvSpPr>
          <p:nvPr>
            <p:ph type="dt" sz="half" idx="10"/>
          </p:nvPr>
        </p:nvSpPr>
        <p:spPr/>
        <p:txBody>
          <a:bodyPr rtlCol="0"/>
          <a:lstStyle/>
          <a:p>
            <a:pPr rtl="0"/>
            <a:fld id="{295718E8-EE44-40C7-A549-3CDA86B3A84C}" type="datetime1">
              <a:rPr lang="el-GR" noProof="0" smtClean="0"/>
              <a:t>23/5/2023</a:t>
            </a:fld>
            <a:endParaRPr lang="el-GR" noProof="0"/>
          </a:p>
        </p:txBody>
      </p:sp>
      <p:sp>
        <p:nvSpPr>
          <p:cNvPr id="3" name="Θέση υποσέλιδου 2"/>
          <p:cNvSpPr>
            <a:spLocks noGrp="1"/>
          </p:cNvSpPr>
          <p:nvPr>
            <p:ph type="ftr" sz="quarter" idx="11"/>
          </p:nvPr>
        </p:nvSpPr>
        <p:spPr/>
        <p:txBody>
          <a:bodyPr rtlCol="0"/>
          <a:lstStyle/>
          <a:p>
            <a:pPr rtl="0"/>
            <a:endParaRPr lang="el-GR" noProof="0"/>
          </a:p>
        </p:txBody>
      </p:sp>
      <p:sp>
        <p:nvSpPr>
          <p:cNvPr id="4" name="Θέση αριθμού διαφάνειας 3"/>
          <p:cNvSpPr>
            <a:spLocks noGrp="1"/>
          </p:cNvSpPr>
          <p:nvPr>
            <p:ph type="sldNum" sz="quarter" idx="12"/>
          </p:nvPr>
        </p:nvSpPr>
        <p:spPr/>
        <p:txBody>
          <a:bodyPr rtlCol="0"/>
          <a:lstStyle/>
          <a:p>
            <a:pPr rtl="0"/>
            <a:fld id="{D57F1E4F-1CFF-5643-939E-217C01CDF565}" type="slidenum">
              <a:rPr lang="el-GR" noProof="0" smtClean="0"/>
              <a:pPr rtl="0"/>
              <a:t>‹#›</a:t>
            </a:fld>
            <a:endParaRPr lang="el-GR" noProof="0"/>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pic>
        <p:nvPicPr>
          <p:cNvPr id="8" name="Εικόνα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Τίτλος 1"/>
          <p:cNvSpPr>
            <a:spLocks noGrp="1"/>
          </p:cNvSpPr>
          <p:nvPr>
            <p:ph type="title"/>
          </p:nvPr>
        </p:nvSpPr>
        <p:spPr>
          <a:xfrm>
            <a:off x="685800" y="2074333"/>
            <a:ext cx="3680885" cy="1371600"/>
          </a:xfrm>
        </p:spPr>
        <p:txBody>
          <a:bodyPr rtlCol="0" anchor="b">
            <a:normAutofit/>
          </a:bodyPr>
          <a:lstStyle>
            <a:lvl1pPr algn="l">
              <a:defRPr sz="2400" b="0"/>
            </a:lvl1pPr>
          </a:lstStyle>
          <a:p>
            <a:pPr rtl="0"/>
            <a:r>
              <a:rPr lang="el-GR" noProof="0"/>
              <a:t>Κάντε κλικ για να επεξεργαστείτε τον τίτλο υποδείγματος</a:t>
            </a:r>
          </a:p>
        </p:txBody>
      </p:sp>
      <p:sp>
        <p:nvSpPr>
          <p:cNvPr id="3" name="Θέση περιεχομένου 2"/>
          <p:cNvSpPr>
            <a:spLocks noGrp="1"/>
          </p:cNvSpPr>
          <p:nvPr>
            <p:ph idx="1"/>
          </p:nvPr>
        </p:nvSpPr>
        <p:spPr>
          <a:xfrm>
            <a:off x="4648201" y="609601"/>
            <a:ext cx="6169026" cy="5181600"/>
          </a:xfrm>
        </p:spPr>
        <p:txBody>
          <a:bodyPr rtlCol="0" anchor="ctr">
            <a:normAutofit/>
          </a:bodyPr>
          <a:lstStyle/>
          <a:p>
            <a:pPr lvl="0" rtl="0"/>
            <a:r>
              <a:rPr lang="el-GR" noProof="0"/>
              <a:t>Στυλ κειμένου υποδείγματος</a:t>
            </a:r>
          </a:p>
          <a:p>
            <a:pPr lvl="1" rtl="0"/>
            <a:r>
              <a:rPr lang="el-GR" noProof="0"/>
              <a:t>Δεύτερου επιπέδου</a:t>
            </a:r>
          </a:p>
          <a:p>
            <a:pPr lvl="2" rtl="0"/>
            <a:r>
              <a:rPr lang="el-GR" noProof="0"/>
              <a:t>Τρίτου επιπέδου</a:t>
            </a:r>
          </a:p>
          <a:p>
            <a:pPr lvl="3" rtl="0"/>
            <a:r>
              <a:rPr lang="el-GR" noProof="0"/>
              <a:t>Τέταρτου επιπέδου</a:t>
            </a:r>
          </a:p>
          <a:p>
            <a:pPr lvl="4" rtl="0"/>
            <a:r>
              <a:rPr lang="el-GR" noProof="0"/>
              <a:t>Πέμπτου επιπέδου</a:t>
            </a:r>
          </a:p>
        </p:txBody>
      </p:sp>
      <p:sp>
        <p:nvSpPr>
          <p:cNvPr id="4" name="Θέση κειμένου 3"/>
          <p:cNvSpPr>
            <a:spLocks noGrp="1"/>
          </p:cNvSpPr>
          <p:nvPr>
            <p:ph type="body" sz="half" idx="2"/>
          </p:nvPr>
        </p:nvSpPr>
        <p:spPr>
          <a:xfrm>
            <a:off x="685800" y="3445933"/>
            <a:ext cx="3680885" cy="1828800"/>
          </a:xfrm>
        </p:spPr>
        <p:txBody>
          <a:bodyPr rtlCol="0"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l-GR" noProof="0"/>
              <a:t>Στυλ κειμένου υποδείγματος</a:t>
            </a:r>
          </a:p>
        </p:txBody>
      </p:sp>
      <p:sp>
        <p:nvSpPr>
          <p:cNvPr id="5" name="Θέση ημερομηνίας 4"/>
          <p:cNvSpPr>
            <a:spLocks noGrp="1"/>
          </p:cNvSpPr>
          <p:nvPr>
            <p:ph type="dt" sz="half" idx="10"/>
          </p:nvPr>
        </p:nvSpPr>
        <p:spPr/>
        <p:txBody>
          <a:bodyPr rtlCol="0"/>
          <a:lstStyle/>
          <a:p>
            <a:pPr rtl="0"/>
            <a:fld id="{8C7FF5FC-F002-46AA-AA9B-92BD96C76F3E}" type="datetime1">
              <a:rPr lang="el-GR" noProof="0" smtClean="0"/>
              <a:t>23/5/2023</a:t>
            </a:fld>
            <a:endParaRPr lang="el-GR" noProof="0"/>
          </a:p>
        </p:txBody>
      </p:sp>
      <p:sp>
        <p:nvSpPr>
          <p:cNvPr id="6" name="Θέση υποσέλιδου 5"/>
          <p:cNvSpPr>
            <a:spLocks noGrp="1"/>
          </p:cNvSpPr>
          <p:nvPr>
            <p:ph type="ftr" sz="quarter" idx="11"/>
          </p:nvPr>
        </p:nvSpPr>
        <p:spPr/>
        <p:txBody>
          <a:bodyPr rtlCol="0"/>
          <a:lstStyle/>
          <a:p>
            <a:pPr rtl="0"/>
            <a:endParaRPr lang="el-GR" noProof="0"/>
          </a:p>
        </p:txBody>
      </p:sp>
      <p:sp>
        <p:nvSpPr>
          <p:cNvPr id="7" name="Θέση αριθμού διαφάνειας 6"/>
          <p:cNvSpPr>
            <a:spLocks noGrp="1"/>
          </p:cNvSpPr>
          <p:nvPr>
            <p:ph type="sldNum" sz="quarter" idx="12"/>
          </p:nvPr>
        </p:nvSpPr>
        <p:spPr/>
        <p:txBody>
          <a:bodyPr rtlCol="0"/>
          <a:lstStyle/>
          <a:p>
            <a:pPr rtl="0"/>
            <a:fld id="{D57F1E4F-1CFF-5643-939E-217C01CDF565}" type="slidenum">
              <a:rPr lang="el-GR" noProof="0" smtClean="0"/>
              <a:pPr rtl="0"/>
              <a:t>‹#›</a:t>
            </a:fld>
            <a:endParaRPr lang="el-GR" noProof="0"/>
          </a:p>
        </p:txBody>
      </p:sp>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pic>
        <p:nvPicPr>
          <p:cNvPr id="8" name="Εικόνα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Τίτλος 1"/>
          <p:cNvSpPr>
            <a:spLocks noGrp="1"/>
          </p:cNvSpPr>
          <p:nvPr>
            <p:ph type="title"/>
          </p:nvPr>
        </p:nvSpPr>
        <p:spPr>
          <a:xfrm>
            <a:off x="685800" y="1600200"/>
            <a:ext cx="6164653" cy="1371600"/>
          </a:xfrm>
        </p:spPr>
        <p:txBody>
          <a:bodyPr rtlCol="0" anchor="b">
            <a:normAutofit/>
          </a:bodyPr>
          <a:lstStyle>
            <a:lvl1pPr algn="l">
              <a:defRPr sz="2800" b="0"/>
            </a:lvl1pPr>
          </a:lstStyle>
          <a:p>
            <a:pPr rtl="0"/>
            <a:r>
              <a:rPr lang="el-GR" noProof="0"/>
              <a:t>Κάντε κλικ για να επεξεργαστείτε τον τίτλο υποδείγματος</a:t>
            </a:r>
          </a:p>
        </p:txBody>
      </p:sp>
      <p:sp>
        <p:nvSpPr>
          <p:cNvPr id="14" name="Θέση εικόνας 2"/>
          <p:cNvSpPr>
            <a:spLocks noGrp="1" noChangeAspect="1"/>
          </p:cNvSpPr>
          <p:nvPr>
            <p:ph type="pic" idx="1" hasCustomPrompt="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l-GR" noProof="0"/>
              <a:t>Κάντε κλικ στο εικονίδιο για να προσθέσετε μια εικόνα</a:t>
            </a:r>
          </a:p>
        </p:txBody>
      </p:sp>
      <p:sp>
        <p:nvSpPr>
          <p:cNvPr id="4" name="Θέση κειμένου 3"/>
          <p:cNvSpPr>
            <a:spLocks noGrp="1"/>
          </p:cNvSpPr>
          <p:nvPr>
            <p:ph type="body" sz="half" idx="2"/>
          </p:nvPr>
        </p:nvSpPr>
        <p:spPr>
          <a:xfrm>
            <a:off x="685800" y="2971800"/>
            <a:ext cx="6164653" cy="1828800"/>
          </a:xfrm>
        </p:spPr>
        <p:txBody>
          <a:bodyPr rtlCol="0"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l-GR" noProof="0"/>
              <a:t>Στυλ κειμένου υποδείγματος</a:t>
            </a:r>
          </a:p>
        </p:txBody>
      </p:sp>
      <p:sp>
        <p:nvSpPr>
          <p:cNvPr id="5" name="Θέση ημερομηνίας 4"/>
          <p:cNvSpPr>
            <a:spLocks noGrp="1"/>
          </p:cNvSpPr>
          <p:nvPr>
            <p:ph type="dt" sz="half" idx="10"/>
          </p:nvPr>
        </p:nvSpPr>
        <p:spPr/>
        <p:txBody>
          <a:bodyPr rtlCol="0"/>
          <a:lstStyle/>
          <a:p>
            <a:pPr rtl="0"/>
            <a:fld id="{2C81C7B5-0C49-4289-B4CC-84567E97449E}" type="datetime1">
              <a:rPr lang="el-GR" noProof="0" smtClean="0"/>
              <a:t>23/5/2023</a:t>
            </a:fld>
            <a:endParaRPr lang="el-GR" noProof="0"/>
          </a:p>
        </p:txBody>
      </p:sp>
      <p:sp>
        <p:nvSpPr>
          <p:cNvPr id="6" name="Θέση υποσέλιδου 5"/>
          <p:cNvSpPr>
            <a:spLocks noGrp="1"/>
          </p:cNvSpPr>
          <p:nvPr>
            <p:ph type="ftr" sz="quarter" idx="11"/>
          </p:nvPr>
        </p:nvSpPr>
        <p:spPr/>
        <p:txBody>
          <a:bodyPr rtlCol="0"/>
          <a:lstStyle/>
          <a:p>
            <a:pPr rtl="0"/>
            <a:endParaRPr lang="el-GR" noProof="0"/>
          </a:p>
        </p:txBody>
      </p:sp>
      <p:sp>
        <p:nvSpPr>
          <p:cNvPr id="7" name="Θέση αριθμού διαφάνειας 6"/>
          <p:cNvSpPr>
            <a:spLocks noGrp="1"/>
          </p:cNvSpPr>
          <p:nvPr>
            <p:ph type="sldNum" sz="quarter" idx="12"/>
          </p:nvPr>
        </p:nvSpPr>
        <p:spPr/>
        <p:txBody>
          <a:bodyPr rtlCol="0"/>
          <a:lstStyle/>
          <a:p>
            <a:pPr rtl="0"/>
            <a:fld id="{D57F1E4F-1CFF-5643-939E-217C01CDF565}" type="slidenum">
              <a:rPr lang="el-GR" noProof="0" smtClean="0"/>
              <a:pPr rtl="0"/>
              <a:t>‹#›</a:t>
            </a:fld>
            <a:endParaRPr lang="el-GR" noProof="0"/>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Θέση τίτλου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pPr rtl="0"/>
            <a:r>
              <a:rPr lang="el-GR" noProof="0"/>
              <a:t>Κάντε κλικ για να επεξεργαστείτε τον τίτλο υποδείγματος</a:t>
            </a:r>
          </a:p>
        </p:txBody>
      </p:sp>
      <p:sp>
        <p:nvSpPr>
          <p:cNvPr id="3" name="Θέση κειμένου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rtl="0"/>
            <a:r>
              <a:rPr lang="el-GR" noProof="0"/>
              <a:t>Στυλ κειμένου υποδείγματος</a:t>
            </a:r>
          </a:p>
          <a:p>
            <a:pPr lvl="1" rtl="0"/>
            <a:r>
              <a:rPr lang="el-GR" noProof="0"/>
              <a:t>Δεύτερου επιπέδου</a:t>
            </a:r>
          </a:p>
          <a:p>
            <a:pPr lvl="2" rtl="0"/>
            <a:r>
              <a:rPr lang="el-GR" noProof="0"/>
              <a:t>Τρίτου επιπέδου</a:t>
            </a:r>
          </a:p>
          <a:p>
            <a:pPr lvl="3" rtl="0"/>
            <a:r>
              <a:rPr lang="el-GR" noProof="0"/>
              <a:t>Τέταρτου επιπέδου</a:t>
            </a:r>
          </a:p>
          <a:p>
            <a:pPr lvl="4" rtl="0"/>
            <a:r>
              <a:rPr lang="el-GR" noProof="0"/>
              <a:t>Πέμπτου επιπέδου</a:t>
            </a:r>
          </a:p>
        </p:txBody>
      </p:sp>
      <p:sp>
        <p:nvSpPr>
          <p:cNvPr id="4" name="Θέση ημερομηνίας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rtl="0"/>
            <a:fld id="{BD706373-711B-493B-B763-F74153F788C9}" type="datetime1">
              <a:rPr lang="el-GR" noProof="0" smtClean="0"/>
              <a:t>23/5/2023</a:t>
            </a:fld>
            <a:endParaRPr lang="el-GR" noProof="0"/>
          </a:p>
        </p:txBody>
      </p:sp>
      <p:sp>
        <p:nvSpPr>
          <p:cNvPr id="5" name="Θέση υποσέλιδου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pPr rtl="0"/>
            <a:endParaRPr lang="el-GR" noProof="0"/>
          </a:p>
        </p:txBody>
      </p:sp>
      <p:sp>
        <p:nvSpPr>
          <p:cNvPr id="6" name="Θέση αριθμού διαφάνειας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rtl="0"/>
            <a:fld id="{D57F1E4F-1CFF-5643-939E-217C01CDF565}" type="slidenum">
              <a:rPr lang="el-GR" noProof="0" smtClean="0"/>
              <a:pPr rtl="0"/>
              <a:t>‹#›</a:t>
            </a:fld>
            <a:endParaRPr lang="el-GR" noProof="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ransition spd="slow">
    <p:wipe/>
  </p:transition>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3.jpeg"/><Relationship Id="rId7" Type="http://schemas.openxmlformats.org/officeDocument/2006/relationships/image" Target="../media/image16.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3.png"/><Relationship Id="rId9"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docs.google.com/drawings/d/1d5Pv81djdm48r7kaOQEA56fjCubxdM9WOJIch0Y4Q9U/edit?ntd=1" TargetMode="Externa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0" name="Rectangle 99">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02" name="Picture 101">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Τίτλος 1"/>
          <p:cNvSpPr>
            <a:spLocks noGrp="1"/>
          </p:cNvSpPr>
          <p:nvPr>
            <p:ph type="ctrTitle"/>
          </p:nvPr>
        </p:nvSpPr>
        <p:spPr>
          <a:xfrm>
            <a:off x="515536" y="1229898"/>
            <a:ext cx="4513792" cy="2736096"/>
          </a:xfrm>
        </p:spPr>
        <p:txBody>
          <a:bodyPr rtlCol="0">
            <a:normAutofit fontScale="90000"/>
          </a:bodyPr>
          <a:lstStyle/>
          <a:p>
            <a:r>
              <a:rPr lang="el-GR" sz="2000" b="1" dirty="0" err="1">
                <a:solidFill>
                  <a:schemeClr val="bg1"/>
                </a:solidFill>
                <a:ea typeface="+mj-lt"/>
                <a:cs typeface="+mj-lt"/>
              </a:rPr>
              <a:t>Ονομα</a:t>
            </a:r>
            <a:r>
              <a:rPr lang="el-GR" sz="2000" b="1" dirty="0">
                <a:solidFill>
                  <a:schemeClr val="bg1"/>
                </a:solidFill>
                <a:ea typeface="+mj-lt"/>
                <a:cs typeface="+mj-lt"/>
              </a:rPr>
              <a:t> </a:t>
            </a:r>
            <a:r>
              <a:rPr lang="el-GR" sz="2000" b="1" dirty="0" err="1">
                <a:solidFill>
                  <a:schemeClr val="bg1"/>
                </a:solidFill>
                <a:ea typeface="+mj-lt"/>
                <a:cs typeface="+mj-lt"/>
              </a:rPr>
              <a:t>Start</a:t>
            </a:r>
            <a:r>
              <a:rPr lang="el-GR" sz="2000" b="1" dirty="0">
                <a:solidFill>
                  <a:schemeClr val="bg1"/>
                </a:solidFill>
                <a:ea typeface="+mj-lt"/>
                <a:cs typeface="+mj-lt"/>
              </a:rPr>
              <a:t> </a:t>
            </a:r>
            <a:r>
              <a:rPr lang="el-GR" sz="2000" b="1" dirty="0" err="1">
                <a:solidFill>
                  <a:schemeClr val="bg1"/>
                </a:solidFill>
                <a:ea typeface="+mj-lt"/>
                <a:cs typeface="+mj-lt"/>
              </a:rPr>
              <a:t>Up</a:t>
            </a:r>
            <a:r>
              <a:rPr lang="el-GR" sz="2000" b="1" dirty="0">
                <a:solidFill>
                  <a:schemeClr val="bg1"/>
                </a:solidFill>
                <a:ea typeface="+mj-lt"/>
                <a:cs typeface="+mj-lt"/>
              </a:rPr>
              <a:t> : UNIVICE</a:t>
            </a:r>
            <a:br>
              <a:rPr lang="el-GR" sz="2000" b="1" dirty="0">
                <a:ea typeface="+mj-lt"/>
                <a:cs typeface="+mj-lt"/>
              </a:rPr>
            </a:br>
            <a:r>
              <a:rPr lang="el-GR" sz="2000" b="1" dirty="0" err="1">
                <a:solidFill>
                  <a:schemeClr val="bg1"/>
                </a:solidFill>
                <a:ea typeface="+mj-lt"/>
                <a:cs typeface="+mj-lt"/>
              </a:rPr>
              <a:t>Ετος</a:t>
            </a:r>
            <a:r>
              <a:rPr lang="el-GR" sz="2000" b="1" dirty="0">
                <a:solidFill>
                  <a:schemeClr val="bg1"/>
                </a:solidFill>
                <a:ea typeface="+mj-lt"/>
                <a:cs typeface="+mj-lt"/>
              </a:rPr>
              <a:t> </a:t>
            </a:r>
            <a:r>
              <a:rPr lang="el-GR" sz="2000" b="1" dirty="0" err="1">
                <a:solidFill>
                  <a:schemeClr val="bg1"/>
                </a:solidFill>
                <a:ea typeface="+mj-lt"/>
                <a:cs typeface="+mj-lt"/>
              </a:rPr>
              <a:t>ΛειτουργΙας</a:t>
            </a:r>
            <a:r>
              <a:rPr lang="el-GR" sz="2000" b="1" dirty="0">
                <a:solidFill>
                  <a:schemeClr val="bg1"/>
                </a:solidFill>
                <a:ea typeface="+mj-lt"/>
                <a:cs typeface="+mj-lt"/>
              </a:rPr>
              <a:t> </a:t>
            </a:r>
            <a:r>
              <a:rPr lang="el-GR" sz="2000" b="1" dirty="0" err="1">
                <a:solidFill>
                  <a:schemeClr val="bg1"/>
                </a:solidFill>
                <a:ea typeface="+mj-lt"/>
                <a:cs typeface="+mj-lt"/>
              </a:rPr>
              <a:t>ΕπιχεΙρησης</a:t>
            </a:r>
            <a:r>
              <a:rPr lang="el-GR" sz="2000" b="1" dirty="0">
                <a:solidFill>
                  <a:schemeClr val="bg1"/>
                </a:solidFill>
                <a:ea typeface="+mj-lt"/>
                <a:cs typeface="+mj-lt"/>
              </a:rPr>
              <a:t>: 2023</a:t>
            </a:r>
            <a:br>
              <a:rPr lang="el-GR" sz="2000" b="1" dirty="0">
                <a:ea typeface="+mj-lt"/>
                <a:cs typeface="+mj-lt"/>
              </a:rPr>
            </a:br>
            <a:r>
              <a:rPr lang="el-GR" sz="2000" b="1" dirty="0" err="1">
                <a:solidFill>
                  <a:schemeClr val="bg1"/>
                </a:solidFill>
                <a:ea typeface="+mj-lt"/>
                <a:cs typeface="+mj-lt"/>
              </a:rPr>
              <a:t>ΧΩρα</a:t>
            </a:r>
            <a:r>
              <a:rPr lang="el-GR" sz="2000" b="1" dirty="0">
                <a:solidFill>
                  <a:schemeClr val="bg1"/>
                </a:solidFill>
                <a:ea typeface="+mj-lt"/>
                <a:cs typeface="+mj-lt"/>
              </a:rPr>
              <a:t> </a:t>
            </a:r>
            <a:r>
              <a:rPr lang="el-GR" sz="2000" b="1" dirty="0" err="1">
                <a:solidFill>
                  <a:schemeClr val="bg1"/>
                </a:solidFill>
                <a:ea typeface="+mj-lt"/>
                <a:cs typeface="+mj-lt"/>
              </a:rPr>
              <a:t>λειτουργΙασ</a:t>
            </a:r>
            <a:r>
              <a:rPr lang="el-GR" sz="2000" b="1" dirty="0">
                <a:solidFill>
                  <a:schemeClr val="bg1"/>
                </a:solidFill>
                <a:ea typeface="+mj-lt"/>
                <a:cs typeface="+mj-lt"/>
              </a:rPr>
              <a:t>: </a:t>
            </a:r>
            <a:r>
              <a:rPr lang="el-GR" sz="2000" b="1" dirty="0" err="1">
                <a:solidFill>
                  <a:schemeClr val="bg1"/>
                </a:solidFill>
                <a:ea typeface="+mj-lt"/>
                <a:cs typeface="+mj-lt"/>
              </a:rPr>
              <a:t>ελλΑδα</a:t>
            </a:r>
            <a:br>
              <a:rPr lang="el-GR" sz="2000" b="1" dirty="0">
                <a:ea typeface="+mj-lt"/>
                <a:cs typeface="+mj-lt"/>
              </a:rPr>
            </a:br>
            <a:r>
              <a:rPr lang="en-US" sz="2000" b="1" dirty="0">
                <a:solidFill>
                  <a:schemeClr val="bg1"/>
                </a:solidFill>
                <a:ea typeface="+mj-lt"/>
                <a:cs typeface="+mj-lt"/>
              </a:rPr>
              <a:t>email</a:t>
            </a:r>
            <a:r>
              <a:rPr lang="el-GR" sz="2000" b="1" dirty="0">
                <a:solidFill>
                  <a:schemeClr val="bg1"/>
                </a:solidFill>
                <a:ea typeface="+mj-lt"/>
                <a:cs typeface="+mj-lt"/>
              </a:rPr>
              <a:t> </a:t>
            </a:r>
            <a:r>
              <a:rPr lang="el-GR" sz="2000" b="1" dirty="0" err="1">
                <a:solidFill>
                  <a:schemeClr val="bg1"/>
                </a:solidFill>
                <a:ea typeface="+mj-lt"/>
                <a:cs typeface="+mj-lt"/>
              </a:rPr>
              <a:t>επικοινωνΙασ</a:t>
            </a:r>
            <a:r>
              <a:rPr lang="el-GR" sz="2000" b="1" dirty="0">
                <a:solidFill>
                  <a:schemeClr val="bg1"/>
                </a:solidFill>
                <a:ea typeface="+mj-lt"/>
                <a:cs typeface="+mj-lt"/>
              </a:rPr>
              <a:t>: </a:t>
            </a:r>
            <a:r>
              <a:rPr lang="en-US" sz="2000" b="1" dirty="0">
                <a:solidFill>
                  <a:schemeClr val="bg1"/>
                </a:solidFill>
                <a:ea typeface="+mj-lt"/>
                <a:cs typeface="+mj-lt"/>
              </a:rPr>
              <a:t>univicec@gmail.com</a:t>
            </a:r>
            <a:r>
              <a:rPr lang="el-GR" sz="1600" dirty="0">
                <a:ea typeface="+mj-lt"/>
                <a:cs typeface="+mj-lt"/>
              </a:rPr>
              <a:t> </a:t>
            </a:r>
            <a:endParaRPr lang="el-GR" dirty="0">
              <a:ea typeface="+mj-lt"/>
              <a:cs typeface="+mj-lt"/>
            </a:endParaRPr>
          </a:p>
          <a:p>
            <a:br>
              <a:rPr lang="el-GR" sz="1600" dirty="0">
                <a:ea typeface="+mj-lt"/>
                <a:cs typeface="+mj-lt"/>
              </a:rPr>
            </a:br>
            <a:br>
              <a:rPr lang="el-GR" sz="1600" dirty="0">
                <a:ea typeface="+mj-lt"/>
                <a:cs typeface="+mj-lt"/>
              </a:rPr>
            </a:br>
            <a:endParaRPr lang="el-GR">
              <a:cs typeface="Calibri Light"/>
            </a:endParaRPr>
          </a:p>
          <a:p>
            <a:endParaRPr lang="el-GR">
              <a:solidFill>
                <a:srgbClr val="FFFFFF"/>
              </a:solidFill>
              <a:cs typeface="Calibri Light"/>
            </a:endParaRPr>
          </a:p>
        </p:txBody>
      </p:sp>
      <p:sp>
        <p:nvSpPr>
          <p:cNvPr id="3" name="Υπότιτλος 2"/>
          <p:cNvSpPr>
            <a:spLocks noGrp="1"/>
          </p:cNvSpPr>
          <p:nvPr>
            <p:ph type="subTitle" idx="1"/>
          </p:nvPr>
        </p:nvSpPr>
        <p:spPr>
          <a:xfrm>
            <a:off x="486876" y="3610707"/>
            <a:ext cx="4513792" cy="2155093"/>
          </a:xfrm>
        </p:spPr>
        <p:txBody>
          <a:bodyPr rtlCol="0">
            <a:normAutofit fontScale="92500" lnSpcReduction="20000"/>
          </a:bodyPr>
          <a:lstStyle/>
          <a:p>
            <a:r>
              <a:rPr lang="el-GR" dirty="0">
                <a:solidFill>
                  <a:srgbClr val="FFFFFF"/>
                </a:solidFill>
                <a:cs typeface="Calibri"/>
              </a:rPr>
              <a:t>ΙΔΡΥΤΙΚΑ ΜΕΛΗ:</a:t>
            </a:r>
            <a:endParaRPr lang="el-GR" dirty="0">
              <a:solidFill>
                <a:srgbClr val="000000"/>
              </a:solidFill>
              <a:cs typeface="Calibri"/>
            </a:endParaRPr>
          </a:p>
          <a:p>
            <a:r>
              <a:rPr lang="el-GR" dirty="0">
                <a:solidFill>
                  <a:srgbClr val="FFFFFF"/>
                </a:solidFill>
                <a:cs typeface="Calibri"/>
              </a:rPr>
              <a:t>ΝΙΚΟΛΑΟΣ-ΧΡΥΣΟΒΑΛΑΝΤΗΣ ΓΡΗΓΟΡΙΟΥ</a:t>
            </a:r>
            <a:endParaRPr lang="el-GR" dirty="0"/>
          </a:p>
          <a:p>
            <a:r>
              <a:rPr lang="el-GR" dirty="0">
                <a:solidFill>
                  <a:srgbClr val="FFFFFF"/>
                </a:solidFill>
                <a:cs typeface="Calibri"/>
              </a:rPr>
              <a:t>ΚΩΝΣΤΑΝΤΙΝΟΣ-ΠΑΝΤΕΛΕΗΜΩΝ ΚΑΛΟΪΔΗΣ </a:t>
            </a:r>
            <a:endParaRPr lang="el-GR" dirty="0"/>
          </a:p>
          <a:p>
            <a:r>
              <a:rPr lang="el-GR" dirty="0">
                <a:solidFill>
                  <a:srgbClr val="FFFFFF"/>
                </a:solidFill>
                <a:cs typeface="Calibri"/>
              </a:rPr>
              <a:t>ΙΩΑΝΝΑ-ΔΑΦΝΗ ΚΩΦΙΔΟΥ</a:t>
            </a:r>
            <a:endParaRPr lang="el-GR" dirty="0"/>
          </a:p>
          <a:p>
            <a:r>
              <a:rPr lang="el-GR" sz="1900" dirty="0">
                <a:solidFill>
                  <a:srgbClr val="FFFFFF"/>
                </a:solidFill>
                <a:cs typeface="Calibri"/>
              </a:rPr>
              <a:t>ΜΑΡΙΑ-ΡΑΦΑΗΛΙΑ ΜΑΝΤΗ</a:t>
            </a:r>
            <a:endParaRPr lang="el-GR" sz="1900" dirty="0"/>
          </a:p>
          <a:p>
            <a:r>
              <a:rPr lang="el-GR" dirty="0">
                <a:solidFill>
                  <a:srgbClr val="FFFFFF"/>
                </a:solidFill>
                <a:cs typeface="Calibri"/>
              </a:rPr>
              <a:t>ΣΤΕΡΓΙΟΣ ΤΣΑΝΤΑΛΗΣ </a:t>
            </a:r>
            <a:endParaRPr lang="el-GR" dirty="0">
              <a:cs typeface="Calibri" panose="020F0502020204030204"/>
            </a:endParaRPr>
          </a:p>
          <a:p>
            <a:endParaRPr lang="el-GR">
              <a:solidFill>
                <a:srgbClr val="FFFFFF"/>
              </a:solidFill>
              <a:cs typeface="Calibri"/>
            </a:endParaRPr>
          </a:p>
        </p:txBody>
      </p:sp>
      <p:sp useBgFill="1">
        <p:nvSpPr>
          <p:cNvPr id="104"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06"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8" name="Group 107">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09" name="Straight Connector 108">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5" name="Εικόνα 5" descr="Εικόνα που περιέχει κείμενο&#10;&#10;Περιγραφή που δημιουργήθηκε αυτόματα">
            <a:extLst>
              <a:ext uri="{FF2B5EF4-FFF2-40B4-BE49-F238E27FC236}">
                <a16:creationId xmlns:a16="http://schemas.microsoft.com/office/drawing/2014/main" id="{E6BE8177-4916-9F29-90D3-72DAF4C6BEAF}"/>
              </a:ext>
            </a:extLst>
          </p:cNvPr>
          <p:cNvPicPr>
            <a:picLocks noChangeAspect="1"/>
          </p:cNvPicPr>
          <p:nvPr/>
        </p:nvPicPr>
        <p:blipFill>
          <a:blip r:embed="rId4"/>
          <a:stretch>
            <a:fillRect/>
          </a:stretch>
        </p:blipFill>
        <p:spPr>
          <a:xfrm>
            <a:off x="5831050" y="1145609"/>
            <a:ext cx="6816968" cy="5116356"/>
          </a:xfrm>
          <a:prstGeom prst="rect">
            <a:avLst/>
          </a:prstGeom>
        </p:spPr>
      </p:pic>
    </p:spTree>
    <p:extLst>
      <p:ext uri="{BB962C8B-B14F-4D97-AF65-F5344CB8AC3E}">
        <p14:creationId xmlns:p14="http://schemas.microsoft.com/office/powerpoint/2010/main" val="2526593619"/>
      </p:ext>
    </p:ext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BD94887-6A10-4F62-8EE1-B2BCFA1F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Εικόνα 4" descr="Εικόνα που περιέχει κείμενο, ηλεκτρονικές συσκευές&#10;&#10;Περιγραφή που δημιουργήθηκε αυτόματα">
            <a:extLst>
              <a:ext uri="{FF2B5EF4-FFF2-40B4-BE49-F238E27FC236}">
                <a16:creationId xmlns:a16="http://schemas.microsoft.com/office/drawing/2014/main" id="{A1FF6F58-2CC6-BF44-320A-FF127F8487EA}"/>
              </a:ext>
            </a:extLst>
          </p:cNvPr>
          <p:cNvPicPr>
            <a:picLocks noChangeAspect="1"/>
          </p:cNvPicPr>
          <p:nvPr/>
        </p:nvPicPr>
        <p:blipFill rotWithShape="1">
          <a:blip r:embed="rId2">
            <a:alphaModFix amt="25000"/>
          </a:blip>
          <a:srcRect b="6250"/>
          <a:stretch/>
        </p:blipFill>
        <p:spPr>
          <a:xfrm>
            <a:off x="20" y="10"/>
            <a:ext cx="12191980" cy="6857990"/>
          </a:xfrm>
          <a:prstGeom prst="rect">
            <a:avLst/>
          </a:prstGeom>
        </p:spPr>
      </p:pic>
      <p:pic>
        <p:nvPicPr>
          <p:cNvPr id="13" name="Picture 12">
            <a:extLst>
              <a:ext uri="{FF2B5EF4-FFF2-40B4-BE49-F238E27FC236}">
                <a16:creationId xmlns:a16="http://schemas.microsoft.com/office/drawing/2014/main" id="{A3D512BA-228A-4979-9312-ACD246E109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9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Τίτλος 1">
            <a:extLst>
              <a:ext uri="{FF2B5EF4-FFF2-40B4-BE49-F238E27FC236}">
                <a16:creationId xmlns:a16="http://schemas.microsoft.com/office/drawing/2014/main" id="{F09AB751-DFA7-E9D6-A6BA-D5BD45DBB30C}"/>
              </a:ext>
            </a:extLst>
          </p:cNvPr>
          <p:cNvSpPr>
            <a:spLocks noGrp="1"/>
          </p:cNvSpPr>
          <p:nvPr>
            <p:ph type="title"/>
          </p:nvPr>
        </p:nvSpPr>
        <p:spPr>
          <a:xfrm>
            <a:off x="2601723" y="-57691"/>
            <a:ext cx="10131425" cy="1456267"/>
          </a:xfrm>
        </p:spPr>
        <p:txBody>
          <a:bodyPr>
            <a:normAutofit/>
          </a:bodyPr>
          <a:lstStyle/>
          <a:p>
            <a:pPr algn="ctr"/>
            <a:r>
              <a:rPr lang="el-GR" sz="3000" dirty="0" err="1">
                <a:ea typeface="+mj-lt"/>
                <a:cs typeface="+mj-lt"/>
              </a:rPr>
              <a:t>ΧρηματοοικονομικΑ</a:t>
            </a:r>
            <a:r>
              <a:rPr lang="el-GR" sz="3000" dirty="0">
                <a:ea typeface="+mj-lt"/>
                <a:cs typeface="+mj-lt"/>
              </a:rPr>
              <a:t> (</a:t>
            </a:r>
            <a:r>
              <a:rPr lang="el-GR" sz="3000" dirty="0" err="1">
                <a:ea typeface="+mj-lt"/>
                <a:cs typeface="+mj-lt"/>
              </a:rPr>
              <a:t>ΠροβλΕψεις</a:t>
            </a:r>
            <a:r>
              <a:rPr lang="el-GR" sz="3000" dirty="0">
                <a:ea typeface="+mj-lt"/>
                <a:cs typeface="+mj-lt"/>
              </a:rPr>
              <a:t>)</a:t>
            </a:r>
            <a:endParaRPr lang="el-GR" dirty="0"/>
          </a:p>
          <a:p>
            <a:endParaRPr lang="el-GR">
              <a:cs typeface="Calibri Light"/>
            </a:endParaRPr>
          </a:p>
        </p:txBody>
      </p:sp>
      <p:pic>
        <p:nvPicPr>
          <p:cNvPr id="3" name="Εικόνα 2">
            <a:extLst>
              <a:ext uri="{FF2B5EF4-FFF2-40B4-BE49-F238E27FC236}">
                <a16:creationId xmlns:a16="http://schemas.microsoft.com/office/drawing/2014/main" id="{453C5A95-BE79-454B-9B41-14F2A16875EA}"/>
              </a:ext>
            </a:extLst>
          </p:cNvPr>
          <p:cNvPicPr>
            <a:picLocks noChangeAspect="1"/>
          </p:cNvPicPr>
          <p:nvPr/>
        </p:nvPicPr>
        <p:blipFill>
          <a:blip r:embed="rId4"/>
          <a:stretch>
            <a:fillRect/>
          </a:stretch>
        </p:blipFill>
        <p:spPr>
          <a:xfrm>
            <a:off x="7805567" y="4073135"/>
            <a:ext cx="4310747" cy="2702720"/>
          </a:xfrm>
          <a:prstGeom prst="rect">
            <a:avLst/>
          </a:prstGeom>
        </p:spPr>
      </p:pic>
      <p:pic>
        <p:nvPicPr>
          <p:cNvPr id="5" name="Εικόνα 4">
            <a:extLst>
              <a:ext uri="{FF2B5EF4-FFF2-40B4-BE49-F238E27FC236}">
                <a16:creationId xmlns:a16="http://schemas.microsoft.com/office/drawing/2014/main" id="{0F6FEB91-3F07-4F38-9DC2-23AA10650D03}"/>
              </a:ext>
            </a:extLst>
          </p:cNvPr>
          <p:cNvPicPr>
            <a:picLocks noChangeAspect="1"/>
          </p:cNvPicPr>
          <p:nvPr/>
        </p:nvPicPr>
        <p:blipFill>
          <a:blip r:embed="rId5"/>
          <a:stretch>
            <a:fillRect/>
          </a:stretch>
        </p:blipFill>
        <p:spPr>
          <a:xfrm>
            <a:off x="128849" y="4570392"/>
            <a:ext cx="3665905" cy="2203443"/>
          </a:xfrm>
          <a:prstGeom prst="rect">
            <a:avLst/>
          </a:prstGeom>
        </p:spPr>
      </p:pic>
      <p:graphicFrame>
        <p:nvGraphicFramePr>
          <p:cNvPr id="8" name="Πίνακας 7">
            <a:extLst>
              <a:ext uri="{FF2B5EF4-FFF2-40B4-BE49-F238E27FC236}">
                <a16:creationId xmlns:a16="http://schemas.microsoft.com/office/drawing/2014/main" id="{85BAC470-4C65-4F23-84BD-9EB9513D3087}"/>
              </a:ext>
            </a:extLst>
          </p:cNvPr>
          <p:cNvGraphicFramePr>
            <a:graphicFrameLocks noGrp="1"/>
          </p:cNvGraphicFramePr>
          <p:nvPr>
            <p:extLst>
              <p:ext uri="{D42A27DB-BD31-4B8C-83A1-F6EECF244321}">
                <p14:modId xmlns:p14="http://schemas.microsoft.com/office/powerpoint/2010/main" val="1499090392"/>
              </p:ext>
            </p:extLst>
          </p:nvPr>
        </p:nvGraphicFramePr>
        <p:xfrm>
          <a:off x="128849" y="158755"/>
          <a:ext cx="3891443" cy="1854200"/>
        </p:xfrm>
        <a:graphic>
          <a:graphicData uri="http://schemas.openxmlformats.org/drawingml/2006/table">
            <a:tbl>
              <a:tblPr firstRow="1" bandRow="1">
                <a:tableStyleId>{5C22544A-7EE6-4342-B048-85BDC9FD1C3A}</a:tableStyleId>
              </a:tblPr>
              <a:tblGrid>
                <a:gridCol w="3891443">
                  <a:extLst>
                    <a:ext uri="{9D8B030D-6E8A-4147-A177-3AD203B41FA5}">
                      <a16:colId xmlns:a16="http://schemas.microsoft.com/office/drawing/2014/main" val="1079605708"/>
                    </a:ext>
                  </a:extLst>
                </a:gridCol>
              </a:tblGrid>
              <a:tr h="370840">
                <a:tc>
                  <a:txBody>
                    <a:bodyPr/>
                    <a:lstStyle/>
                    <a:p>
                      <a:r>
                        <a:rPr lang="el-GR"/>
                        <a:t>Έξοδα Έναρξης</a:t>
                      </a:r>
                      <a:endParaRPr lang="en-US"/>
                    </a:p>
                  </a:txBody>
                  <a:tcPr/>
                </a:tc>
                <a:extLst>
                  <a:ext uri="{0D108BD9-81ED-4DB2-BD59-A6C34878D82A}">
                    <a16:rowId xmlns:a16="http://schemas.microsoft.com/office/drawing/2014/main" val="241647161"/>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l-GR"/>
                        <a:t>Ανάπτυξη εφαρμογής                 10.000€</a:t>
                      </a:r>
                    </a:p>
                  </a:txBody>
                  <a:tcPr/>
                </a:tc>
                <a:extLst>
                  <a:ext uri="{0D108BD9-81ED-4DB2-BD59-A6C34878D82A}">
                    <a16:rowId xmlns:a16="http://schemas.microsoft.com/office/drawing/2014/main" val="119206165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l-GR"/>
                        <a:t>Δραστηριότητες </a:t>
                      </a:r>
                      <a:r>
                        <a:rPr lang="el-GR" err="1"/>
                        <a:t>Marketing</a:t>
                      </a:r>
                      <a:r>
                        <a:rPr lang="el-GR"/>
                        <a:t>          4.500€</a:t>
                      </a:r>
                    </a:p>
                  </a:txBody>
                  <a:tcPr/>
                </a:tc>
                <a:extLst>
                  <a:ext uri="{0D108BD9-81ED-4DB2-BD59-A6C34878D82A}">
                    <a16:rowId xmlns:a16="http://schemas.microsoft.com/office/drawing/2014/main" val="1804723424"/>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l-GR"/>
                        <a:t>Φόρος εισόδου στο </a:t>
                      </a:r>
                      <a:r>
                        <a:rPr lang="el-GR" err="1"/>
                        <a:t>Play</a:t>
                      </a:r>
                      <a:r>
                        <a:rPr lang="el-GR"/>
                        <a:t> </a:t>
                      </a:r>
                      <a:r>
                        <a:rPr lang="el-GR" err="1"/>
                        <a:t>Store</a:t>
                      </a:r>
                      <a:r>
                        <a:rPr lang="el-GR"/>
                        <a:t>          25€</a:t>
                      </a:r>
                    </a:p>
                  </a:txBody>
                  <a:tcPr/>
                </a:tc>
                <a:extLst>
                  <a:ext uri="{0D108BD9-81ED-4DB2-BD59-A6C34878D82A}">
                    <a16:rowId xmlns:a16="http://schemas.microsoft.com/office/drawing/2014/main" val="3715271356"/>
                  </a:ext>
                </a:extLst>
              </a:tr>
              <a:tr h="370840">
                <a:tc>
                  <a:txBody>
                    <a:bodyPr/>
                    <a:lstStyle/>
                    <a:p>
                      <a:r>
                        <a:rPr lang="el-GR" b="1"/>
                        <a:t>Συνολικά Έξοδα Έναρξης           14.525€</a:t>
                      </a:r>
                      <a:endParaRPr lang="en-US" b="1"/>
                    </a:p>
                  </a:txBody>
                  <a:tcPr/>
                </a:tc>
                <a:extLst>
                  <a:ext uri="{0D108BD9-81ED-4DB2-BD59-A6C34878D82A}">
                    <a16:rowId xmlns:a16="http://schemas.microsoft.com/office/drawing/2014/main" val="3160672461"/>
                  </a:ext>
                </a:extLst>
              </a:tr>
            </a:tbl>
          </a:graphicData>
        </a:graphic>
      </p:graphicFrame>
      <p:sp>
        <p:nvSpPr>
          <p:cNvPr id="20" name="Ορθογώνιο 19">
            <a:extLst>
              <a:ext uri="{FF2B5EF4-FFF2-40B4-BE49-F238E27FC236}">
                <a16:creationId xmlns:a16="http://schemas.microsoft.com/office/drawing/2014/main" id="{1DA09074-D716-44E1-BACA-B3FC64565E2C}"/>
              </a:ext>
            </a:extLst>
          </p:cNvPr>
          <p:cNvSpPr/>
          <p:nvPr/>
        </p:nvSpPr>
        <p:spPr>
          <a:xfrm>
            <a:off x="4192667" y="3488333"/>
            <a:ext cx="2871547" cy="819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l-GR">
                <a:solidFill>
                  <a:schemeClr val="tx1"/>
                </a:solidFill>
                <a:latin typeface="Corbel"/>
                <a:ea typeface="Corbel"/>
                <a:cs typeface="Corbel"/>
                <a:sym typeface="Corbel"/>
              </a:rPr>
              <a:t>Ελάχιστο ποσό χρηματοδότησης </a:t>
            </a:r>
            <a:r>
              <a:rPr lang="el-GR"/>
              <a:t>= 50.000€</a:t>
            </a:r>
          </a:p>
        </p:txBody>
      </p:sp>
      <p:graphicFrame>
        <p:nvGraphicFramePr>
          <p:cNvPr id="22" name="Πίνακας 21">
            <a:extLst>
              <a:ext uri="{FF2B5EF4-FFF2-40B4-BE49-F238E27FC236}">
                <a16:creationId xmlns:a16="http://schemas.microsoft.com/office/drawing/2014/main" id="{A1354B26-3AD8-4A0D-B8D3-1239D61D8E76}"/>
              </a:ext>
            </a:extLst>
          </p:cNvPr>
          <p:cNvGraphicFramePr>
            <a:graphicFrameLocks noGrp="1"/>
          </p:cNvGraphicFramePr>
          <p:nvPr>
            <p:extLst>
              <p:ext uri="{D42A27DB-BD31-4B8C-83A1-F6EECF244321}">
                <p14:modId xmlns:p14="http://schemas.microsoft.com/office/powerpoint/2010/main" val="1060216394"/>
              </p:ext>
            </p:extLst>
          </p:nvPr>
        </p:nvGraphicFramePr>
        <p:xfrm>
          <a:off x="4157516" y="4358464"/>
          <a:ext cx="3496315" cy="2400491"/>
        </p:xfrm>
        <a:graphic>
          <a:graphicData uri="http://schemas.openxmlformats.org/drawingml/2006/table">
            <a:tbl>
              <a:tblPr firstRow="1" bandRow="1">
                <a:tableStyleId>{5C22544A-7EE6-4342-B048-85BDC9FD1C3A}</a:tableStyleId>
              </a:tblPr>
              <a:tblGrid>
                <a:gridCol w="3496315">
                  <a:extLst>
                    <a:ext uri="{9D8B030D-6E8A-4147-A177-3AD203B41FA5}">
                      <a16:colId xmlns:a16="http://schemas.microsoft.com/office/drawing/2014/main" val="1877434023"/>
                    </a:ext>
                  </a:extLst>
                </a:gridCol>
              </a:tblGrid>
              <a:tr h="33914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l-GR"/>
                        <a:t> Έσοδα</a:t>
                      </a:r>
                      <a:endParaRPr lang="en-US"/>
                    </a:p>
                  </a:txBody>
                  <a:tcPr/>
                </a:tc>
                <a:extLst>
                  <a:ext uri="{0D108BD9-81ED-4DB2-BD59-A6C34878D82A}">
                    <a16:rowId xmlns:a16="http://schemas.microsoft.com/office/drawing/2014/main" val="1562493534"/>
                  </a:ext>
                </a:extLst>
              </a:tr>
              <a:tr h="38373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l-GR"/>
                        <a:t>Premium συνδρομή πελατών 15€</a:t>
                      </a:r>
                    </a:p>
                  </a:txBody>
                  <a:tcPr/>
                </a:tc>
                <a:extLst>
                  <a:ext uri="{0D108BD9-81ED-4DB2-BD59-A6C34878D82A}">
                    <a16:rowId xmlns:a16="http://schemas.microsoft.com/office/drawing/2014/main" val="553626879"/>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l-GR"/>
                        <a:t>Συνεδρία πελάτη 50€</a:t>
                      </a:r>
                    </a:p>
                  </a:txBody>
                  <a:tcPr/>
                </a:tc>
                <a:extLst>
                  <a:ext uri="{0D108BD9-81ED-4DB2-BD59-A6C34878D82A}">
                    <a16:rowId xmlns:a16="http://schemas.microsoft.com/office/drawing/2014/main" val="3264689441"/>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l-GR"/>
                        <a:t>Διαφημιστικές ενέργειες στην εφαρμογή 1€ /διαφήμιση</a:t>
                      </a:r>
                    </a:p>
                  </a:txBody>
                  <a:tcPr/>
                </a:tc>
                <a:extLst>
                  <a:ext uri="{0D108BD9-81ED-4DB2-BD59-A6C34878D82A}">
                    <a16:rowId xmlns:a16="http://schemas.microsoft.com/office/drawing/2014/main" val="1227232166"/>
                  </a:ext>
                </a:extLst>
              </a:tr>
              <a:tr h="370840">
                <a:tc>
                  <a:txBody>
                    <a:bodyPr/>
                    <a:lstStyle/>
                    <a:p>
                      <a:pPr fontAlgn="base"/>
                      <a:r>
                        <a:rPr lang="el-GR"/>
                        <a:t>0.6€ ανά λήψη στο </a:t>
                      </a:r>
                      <a:r>
                        <a:rPr lang="el-GR" err="1"/>
                        <a:t>Play</a:t>
                      </a:r>
                      <a:r>
                        <a:rPr lang="el-GR"/>
                        <a:t> </a:t>
                      </a:r>
                      <a:r>
                        <a:rPr lang="el-GR" err="1"/>
                        <a:t>Store</a:t>
                      </a:r>
                      <a:endParaRPr lang="el-GR"/>
                    </a:p>
                    <a:p>
                      <a:endParaRPr lang="en-US"/>
                    </a:p>
                  </a:txBody>
                  <a:tcPr/>
                </a:tc>
                <a:extLst>
                  <a:ext uri="{0D108BD9-81ED-4DB2-BD59-A6C34878D82A}">
                    <a16:rowId xmlns:a16="http://schemas.microsoft.com/office/drawing/2014/main" val="3898048887"/>
                  </a:ext>
                </a:extLst>
              </a:tr>
            </a:tbl>
          </a:graphicData>
        </a:graphic>
      </p:graphicFrame>
      <p:graphicFrame>
        <p:nvGraphicFramePr>
          <p:cNvPr id="7" name="Πίνακας 8">
            <a:extLst>
              <a:ext uri="{FF2B5EF4-FFF2-40B4-BE49-F238E27FC236}">
                <a16:creationId xmlns:a16="http://schemas.microsoft.com/office/drawing/2014/main" id="{959B2CFF-25A2-5D08-65D5-173AD0A76E16}"/>
              </a:ext>
            </a:extLst>
          </p:cNvPr>
          <p:cNvGraphicFramePr>
            <a:graphicFrameLocks noGrp="1"/>
          </p:cNvGraphicFramePr>
          <p:nvPr>
            <p:extLst>
              <p:ext uri="{D42A27DB-BD31-4B8C-83A1-F6EECF244321}">
                <p14:modId xmlns:p14="http://schemas.microsoft.com/office/powerpoint/2010/main" val="958619962"/>
              </p:ext>
            </p:extLst>
          </p:nvPr>
        </p:nvGraphicFramePr>
        <p:xfrm>
          <a:off x="5934139" y="583789"/>
          <a:ext cx="6048706" cy="2865120"/>
        </p:xfrm>
        <a:graphic>
          <a:graphicData uri="http://schemas.openxmlformats.org/drawingml/2006/table">
            <a:tbl>
              <a:tblPr firstRow="1" bandRow="1">
                <a:tableStyleId>{5C22544A-7EE6-4342-B048-85BDC9FD1C3A}</a:tableStyleId>
              </a:tblPr>
              <a:tblGrid>
                <a:gridCol w="6048706">
                  <a:extLst>
                    <a:ext uri="{9D8B030D-6E8A-4147-A177-3AD203B41FA5}">
                      <a16:colId xmlns:a16="http://schemas.microsoft.com/office/drawing/2014/main" val="848765035"/>
                    </a:ext>
                  </a:extLst>
                </a:gridCol>
              </a:tblGrid>
              <a:tr h="370840">
                <a:tc>
                  <a:txBody>
                    <a:bodyPr/>
                    <a:lstStyle/>
                    <a:p>
                      <a:pPr lvl="0">
                        <a:buNone/>
                      </a:pPr>
                      <a:r>
                        <a:rPr lang="el-GR" sz="1800" b="1" i="0" u="none" strike="noStrike" noProof="0">
                          <a:solidFill>
                            <a:srgbClr val="FFFFFF"/>
                          </a:solidFill>
                          <a:latin typeface="Calibri"/>
                        </a:rPr>
                        <a:t>Έξοδα Λειτουργίας</a:t>
                      </a:r>
                      <a:endParaRPr lang="el-GR"/>
                    </a:p>
                  </a:txBody>
                  <a:tcPr/>
                </a:tc>
                <a:extLst>
                  <a:ext uri="{0D108BD9-81ED-4DB2-BD59-A6C34878D82A}">
                    <a16:rowId xmlns:a16="http://schemas.microsoft.com/office/drawing/2014/main" val="3127437665"/>
                  </a:ext>
                </a:extLst>
              </a:tr>
              <a:tr h="370840">
                <a:tc>
                  <a:txBody>
                    <a:bodyPr/>
                    <a:lstStyle/>
                    <a:p>
                      <a:pPr lvl="0">
                        <a:buNone/>
                      </a:pPr>
                      <a:r>
                        <a:rPr lang="el-GR" sz="1800" b="0" i="0" u="none" strike="noStrike" noProof="0">
                          <a:solidFill>
                            <a:srgbClr val="000000"/>
                          </a:solidFill>
                          <a:latin typeface="Calibri"/>
                        </a:rPr>
                        <a:t>Φιλοξενία σε </a:t>
                      </a:r>
                      <a:r>
                        <a:rPr lang="el-GR" sz="1800" b="0" i="0" u="none" strike="noStrike" noProof="0" err="1">
                          <a:solidFill>
                            <a:srgbClr val="000000"/>
                          </a:solidFill>
                          <a:latin typeface="Calibri"/>
                        </a:rPr>
                        <a:t>server</a:t>
                      </a:r>
                      <a:r>
                        <a:rPr lang="el-GR" sz="1800" b="0" i="0" u="none" strike="noStrike" noProof="0">
                          <a:solidFill>
                            <a:srgbClr val="000000"/>
                          </a:solidFill>
                          <a:latin typeface="Calibri"/>
                        </a:rPr>
                        <a:t>/μήνα                                                       120€</a:t>
                      </a:r>
                      <a:endParaRPr lang="el-GR"/>
                    </a:p>
                  </a:txBody>
                  <a:tcPr/>
                </a:tc>
                <a:extLst>
                  <a:ext uri="{0D108BD9-81ED-4DB2-BD59-A6C34878D82A}">
                    <a16:rowId xmlns:a16="http://schemas.microsoft.com/office/drawing/2014/main" val="2081130255"/>
                  </a:ext>
                </a:extLst>
              </a:tr>
              <a:tr h="370840">
                <a:tc>
                  <a:txBody>
                    <a:bodyPr/>
                    <a:lstStyle/>
                    <a:p>
                      <a:pPr marL="0" marR="0" lvl="0" indent="0" algn="l">
                        <a:lnSpc>
                          <a:spcPct val="100000"/>
                        </a:lnSpc>
                        <a:spcBef>
                          <a:spcPts val="0"/>
                        </a:spcBef>
                        <a:spcAft>
                          <a:spcPts val="0"/>
                        </a:spcAft>
                        <a:buNone/>
                      </a:pPr>
                      <a:r>
                        <a:rPr lang="el-GR" sz="1800" b="0" i="0" u="none" strike="noStrike" noProof="0">
                          <a:solidFill>
                            <a:srgbClr val="000000"/>
                          </a:solidFill>
                          <a:latin typeface="Calibri"/>
                        </a:rPr>
                        <a:t>Μισθός σύμβουλου επαγγελματικού προσανατολισμού   800€</a:t>
                      </a:r>
                      <a:endParaRPr lang="en-US" sz="1800" b="0" i="0" u="none" strike="noStrike" noProof="0">
                        <a:solidFill>
                          <a:srgbClr val="000000"/>
                        </a:solidFill>
                        <a:latin typeface="Calibri"/>
                      </a:endParaRPr>
                    </a:p>
                    <a:p>
                      <a:pPr marL="0" marR="0" lvl="0" indent="0" algn="l">
                        <a:lnSpc>
                          <a:spcPct val="100000"/>
                        </a:lnSpc>
                        <a:spcBef>
                          <a:spcPts val="0"/>
                        </a:spcBef>
                        <a:spcAft>
                          <a:spcPts val="0"/>
                        </a:spcAft>
                        <a:buNone/>
                      </a:pPr>
                      <a:r>
                        <a:rPr lang="el-GR" sz="1800" b="0" i="0" u="none" strike="noStrike" noProof="0">
                          <a:solidFill>
                            <a:srgbClr val="000000"/>
                          </a:solidFill>
                          <a:latin typeface="Calibri"/>
                        </a:rPr>
                        <a:t>(+ 10% </a:t>
                      </a:r>
                      <a:r>
                        <a:rPr lang="el-GR" sz="1800" b="0" i="0" u="none" strike="noStrike" noProof="0" err="1">
                          <a:solidFill>
                            <a:srgbClr val="000000"/>
                          </a:solidFill>
                          <a:latin typeface="Calibri"/>
                        </a:rPr>
                        <a:t>bonus</a:t>
                      </a:r>
                      <a:r>
                        <a:rPr lang="el-GR" sz="1800" b="0" i="0" u="none" strike="noStrike" noProof="0">
                          <a:solidFill>
                            <a:srgbClr val="000000"/>
                          </a:solidFill>
                          <a:latin typeface="Calibri"/>
                        </a:rPr>
                        <a:t> ανά συνεδρία)</a:t>
                      </a:r>
                      <a:endParaRPr lang="el-GR"/>
                    </a:p>
                  </a:txBody>
                  <a:tcPr/>
                </a:tc>
                <a:extLst>
                  <a:ext uri="{0D108BD9-81ED-4DB2-BD59-A6C34878D82A}">
                    <a16:rowId xmlns:a16="http://schemas.microsoft.com/office/drawing/2014/main" val="2829860692"/>
                  </a:ext>
                </a:extLst>
              </a:tr>
              <a:tr h="370840">
                <a:tc>
                  <a:txBody>
                    <a:bodyPr/>
                    <a:lstStyle/>
                    <a:p>
                      <a:pPr lvl="0">
                        <a:buNone/>
                      </a:pPr>
                      <a:r>
                        <a:rPr lang="el-GR" sz="1800" b="0" i="0" u="none" strike="noStrike" noProof="0">
                          <a:solidFill>
                            <a:srgbClr val="000000"/>
                          </a:solidFill>
                          <a:latin typeface="Calibri"/>
                        </a:rPr>
                        <a:t>Δραστηριότητες </a:t>
                      </a:r>
                      <a:r>
                        <a:rPr lang="el-GR" sz="1800" b="0" i="0" u="none" strike="noStrike" noProof="0" err="1">
                          <a:solidFill>
                            <a:srgbClr val="000000"/>
                          </a:solidFill>
                          <a:latin typeface="Calibri"/>
                        </a:rPr>
                        <a:t>Marketing</a:t>
                      </a:r>
                      <a:r>
                        <a:rPr lang="el-GR" sz="1800" b="0" i="0" u="none" strike="noStrike" noProof="0">
                          <a:solidFill>
                            <a:srgbClr val="000000"/>
                          </a:solidFill>
                          <a:latin typeface="Calibri"/>
                        </a:rPr>
                        <a:t>/μήνα                                         1000€</a:t>
                      </a:r>
                      <a:endParaRPr lang="el-GR"/>
                    </a:p>
                  </a:txBody>
                  <a:tcPr/>
                </a:tc>
                <a:extLst>
                  <a:ext uri="{0D108BD9-81ED-4DB2-BD59-A6C34878D82A}">
                    <a16:rowId xmlns:a16="http://schemas.microsoft.com/office/drawing/2014/main" val="967864732"/>
                  </a:ext>
                </a:extLst>
              </a:tr>
              <a:tr h="370840">
                <a:tc>
                  <a:txBody>
                    <a:bodyPr/>
                    <a:lstStyle/>
                    <a:p>
                      <a:pPr lvl="0">
                        <a:buNone/>
                      </a:pPr>
                      <a:r>
                        <a:rPr lang="el-GR" sz="1800" b="0" i="0" u="none" strike="noStrike" noProof="0">
                          <a:solidFill>
                            <a:srgbClr val="000000"/>
                          </a:solidFill>
                          <a:latin typeface="Calibri"/>
                        </a:rPr>
                        <a:t>Συντήρηση εφαρμογή</a:t>
                      </a:r>
                      <a:r>
                        <a:rPr lang="el-GR" sz="1800" b="0" i="0" u="none" strike="noStrike" noProof="0">
                          <a:solidFill>
                            <a:schemeClr val="dk1"/>
                          </a:solidFill>
                          <a:latin typeface="Calibri"/>
                        </a:rPr>
                        <a:t>/μήνα</a:t>
                      </a:r>
                      <a:r>
                        <a:rPr lang="el-GR" sz="1800" b="0" i="0" u="none" strike="noStrike" noProof="0">
                          <a:solidFill>
                            <a:srgbClr val="000000"/>
                          </a:solidFill>
                          <a:latin typeface="Calibri"/>
                        </a:rPr>
                        <a:t>                                                  </a:t>
                      </a:r>
                      <a:r>
                        <a:rPr lang="el-GR" sz="1800" b="0" i="0" u="none" strike="noStrike" noProof="0">
                          <a:solidFill>
                            <a:schemeClr val="dk1"/>
                          </a:solidFill>
                          <a:latin typeface="Calibri"/>
                        </a:rPr>
                        <a:t>1000€</a:t>
                      </a:r>
                      <a:endParaRPr lang="el-GR"/>
                    </a:p>
                  </a:txBody>
                  <a:tcPr/>
                </a:tc>
                <a:extLst>
                  <a:ext uri="{0D108BD9-81ED-4DB2-BD59-A6C34878D82A}">
                    <a16:rowId xmlns:a16="http://schemas.microsoft.com/office/drawing/2014/main" val="3095582267"/>
                  </a:ext>
                </a:extLst>
              </a:tr>
              <a:tr h="370840">
                <a:tc>
                  <a:txBody>
                    <a:bodyPr/>
                    <a:lstStyle/>
                    <a:p>
                      <a:r>
                        <a:rPr lang="el-GR"/>
                        <a:t>Άδεια λογισμικού τηλεδιάσκεψης/μήνα                                  16€</a:t>
                      </a:r>
                      <a:endParaRPr lang="el-GR" err="1"/>
                    </a:p>
                  </a:txBody>
                  <a:tcPr/>
                </a:tc>
                <a:extLst>
                  <a:ext uri="{0D108BD9-81ED-4DB2-BD59-A6C34878D82A}">
                    <a16:rowId xmlns:a16="http://schemas.microsoft.com/office/drawing/2014/main" val="2798886383"/>
                  </a:ext>
                </a:extLst>
              </a:tr>
              <a:tr h="370840">
                <a:tc>
                  <a:txBody>
                    <a:bodyPr/>
                    <a:lstStyle/>
                    <a:p>
                      <a:pPr lvl="0">
                        <a:buNone/>
                      </a:pPr>
                      <a:r>
                        <a:rPr lang="el-GR" sz="1800" b="1" i="0" u="none" strike="noStrike" noProof="0">
                          <a:solidFill>
                            <a:srgbClr val="000000"/>
                          </a:solidFill>
                          <a:latin typeface="Calibri"/>
                        </a:rPr>
                        <a:t>Συνολικά Έξοδα Λειτουργίας/μήνα                                     2936€</a:t>
                      </a:r>
                      <a:endParaRPr lang="el-GR" b="1"/>
                    </a:p>
                  </a:txBody>
                  <a:tcPr/>
                </a:tc>
                <a:extLst>
                  <a:ext uri="{0D108BD9-81ED-4DB2-BD59-A6C34878D82A}">
                    <a16:rowId xmlns:a16="http://schemas.microsoft.com/office/drawing/2014/main" val="2605817827"/>
                  </a:ext>
                </a:extLst>
              </a:tr>
            </a:tbl>
          </a:graphicData>
        </a:graphic>
      </p:graphicFrame>
      <p:pic>
        <p:nvPicPr>
          <p:cNvPr id="14" name="Εικόνα 14" descr="Εικόνα που περιέχει διάγραμμα&#10;&#10;Περιγραφή που δημιουργήθηκε αυτόματα">
            <a:extLst>
              <a:ext uri="{FF2B5EF4-FFF2-40B4-BE49-F238E27FC236}">
                <a16:creationId xmlns:a16="http://schemas.microsoft.com/office/drawing/2014/main" id="{CB081B95-BD9C-EF19-171E-F27E7BC3A8B6}"/>
              </a:ext>
            </a:extLst>
          </p:cNvPr>
          <p:cNvPicPr>
            <a:picLocks noChangeAspect="1"/>
          </p:cNvPicPr>
          <p:nvPr/>
        </p:nvPicPr>
        <p:blipFill>
          <a:blip r:embed="rId6"/>
          <a:stretch>
            <a:fillRect/>
          </a:stretch>
        </p:blipFill>
        <p:spPr>
          <a:xfrm>
            <a:off x="132862" y="2135658"/>
            <a:ext cx="3847123" cy="2313145"/>
          </a:xfrm>
          <a:prstGeom prst="rect">
            <a:avLst/>
          </a:prstGeom>
        </p:spPr>
      </p:pic>
    </p:spTree>
    <p:extLst>
      <p:ext uri="{BB962C8B-B14F-4D97-AF65-F5344CB8AC3E}">
        <p14:creationId xmlns:p14="http://schemas.microsoft.com/office/powerpoint/2010/main" val="1998843561"/>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7F5B1C8-1C6F-4048-FB19-EF516AD641F8}"/>
              </a:ext>
            </a:extLst>
          </p:cNvPr>
          <p:cNvSpPr>
            <a:spLocks noGrp="1"/>
          </p:cNvSpPr>
          <p:nvPr>
            <p:ph type="title"/>
          </p:nvPr>
        </p:nvSpPr>
        <p:spPr/>
        <p:txBody>
          <a:bodyPr/>
          <a:lstStyle/>
          <a:p>
            <a:pPr algn="ctr"/>
            <a:r>
              <a:rPr lang="el-GR" sz="3000" dirty="0" err="1">
                <a:ea typeface="+mj-lt"/>
                <a:cs typeface="+mj-lt"/>
              </a:rPr>
              <a:t>ΜελλοντικΕς</a:t>
            </a:r>
            <a:r>
              <a:rPr lang="el-GR" sz="3000" dirty="0">
                <a:ea typeface="+mj-lt"/>
                <a:cs typeface="+mj-lt"/>
              </a:rPr>
              <a:t> </a:t>
            </a:r>
            <a:r>
              <a:rPr lang="el-GR" sz="3000" dirty="0" err="1">
                <a:ea typeface="+mj-lt"/>
                <a:cs typeface="+mj-lt"/>
              </a:rPr>
              <a:t>ΠροοπτικΕς</a:t>
            </a:r>
            <a:endParaRPr lang="el-GR" dirty="0" err="1"/>
          </a:p>
          <a:p>
            <a:endParaRPr lang="el-GR">
              <a:cs typeface="Calibri Light"/>
            </a:endParaRPr>
          </a:p>
        </p:txBody>
      </p:sp>
      <p:sp>
        <p:nvSpPr>
          <p:cNvPr id="3" name="Θέση περιεχομένου 2">
            <a:extLst>
              <a:ext uri="{FF2B5EF4-FFF2-40B4-BE49-F238E27FC236}">
                <a16:creationId xmlns:a16="http://schemas.microsoft.com/office/drawing/2014/main" id="{3036FAD0-2097-B53B-067F-14C4983E03C2}"/>
              </a:ext>
            </a:extLst>
          </p:cNvPr>
          <p:cNvSpPr>
            <a:spLocks noGrp="1"/>
          </p:cNvSpPr>
          <p:nvPr>
            <p:ph idx="1"/>
          </p:nvPr>
        </p:nvSpPr>
        <p:spPr/>
        <p:txBody>
          <a:bodyPr>
            <a:normAutofit/>
          </a:bodyPr>
          <a:lstStyle/>
          <a:p>
            <a:pPr>
              <a:buFont typeface="Wingdings"/>
              <a:buChar char="Ø"/>
            </a:pPr>
            <a:endParaRPr lang="el-GR">
              <a:cs typeface="Calibri" panose="020F0502020204030204"/>
            </a:endParaRPr>
          </a:p>
          <a:p>
            <a:pPr>
              <a:buClr>
                <a:srgbClr val="FFFFFF"/>
              </a:buClr>
              <a:buFont typeface="Wingdings"/>
              <a:buChar char="Ø"/>
            </a:pPr>
            <a:r>
              <a:rPr lang="el-GR" dirty="0">
                <a:ea typeface="+mn-lt"/>
                <a:cs typeface="+mn-lt"/>
              </a:rPr>
              <a:t>Στο μέλλον στοχεύουμε στην πρόσληψη περισσότερων συμβούλων, στην αναβάθμιση της εφαρμογής ώστε να μοιάζει πιο πολύ με παιχνίδι, στην διασύνδεση με πανεπιστήμια και επαγγελματικές οργανώσεις καθώς και  στην ανάπτυξη  ψηφιακών καναλιών για την προώθηση της εφαρμογής μας.</a:t>
            </a:r>
          </a:p>
          <a:p>
            <a:pPr>
              <a:buClr>
                <a:srgbClr val="FFFFFF"/>
              </a:buClr>
              <a:buFont typeface="Wingdings"/>
              <a:buChar char="Ø"/>
            </a:pPr>
            <a:endParaRPr lang="el-GR">
              <a:ea typeface="+mn-lt"/>
              <a:cs typeface="+mn-lt"/>
            </a:endParaRPr>
          </a:p>
          <a:p>
            <a:pPr>
              <a:buClr>
                <a:srgbClr val="FFFFFF"/>
              </a:buClr>
              <a:buFont typeface="Wingdings"/>
              <a:buChar char="Ø"/>
            </a:pPr>
            <a:r>
              <a:rPr lang="el-GR" dirty="0">
                <a:ea typeface="+mn-lt"/>
                <a:cs typeface="+mn-lt"/>
              </a:rPr>
              <a:t>Χρειαζόμαστε χρηματοδότηση για το στήσιμο της εφαρμογής, για την ενοικίαση </a:t>
            </a:r>
            <a:r>
              <a:rPr lang="el-GR" dirty="0" err="1">
                <a:ea typeface="+mn-lt"/>
                <a:cs typeface="+mn-lt"/>
              </a:rPr>
              <a:t>server</a:t>
            </a:r>
            <a:r>
              <a:rPr lang="el-GR" dirty="0">
                <a:ea typeface="+mn-lt"/>
                <a:cs typeface="+mn-lt"/>
              </a:rPr>
              <a:t> και την διαχείριση  Βάσεων Δεδομένων. Όσον αφορά την καθοδήγηση, θα θεωρούνταν χρήσιμη στην γρηγορότερη ανάπτυξη της εφαρμογής</a:t>
            </a:r>
          </a:p>
          <a:p>
            <a:pPr>
              <a:buClr>
                <a:srgbClr val="FFFFFF"/>
              </a:buClr>
              <a:buFont typeface="Wingdings"/>
              <a:buChar char="Ø"/>
            </a:pPr>
            <a:endParaRPr lang="el-GR">
              <a:ea typeface="+mn-lt"/>
              <a:cs typeface="+mn-lt"/>
            </a:endParaRPr>
          </a:p>
          <a:p>
            <a:pPr>
              <a:buClr>
                <a:srgbClr val="FFFFFF"/>
              </a:buClr>
              <a:buFont typeface="Wingdings"/>
              <a:buChar char="Ø"/>
            </a:pPr>
            <a:r>
              <a:rPr lang="el-GR" dirty="0">
                <a:ea typeface="+mn-lt"/>
                <a:cs typeface="+mn-lt"/>
              </a:rPr>
              <a:t>Η επένδυση είναι απαραίτητη για την ανάπτυξη της εφαρμογής και την αρχική προώθησή της.</a:t>
            </a:r>
            <a:endParaRPr lang="el-GR" dirty="0">
              <a:cs typeface="Calibri"/>
            </a:endParaRPr>
          </a:p>
          <a:p>
            <a:pPr>
              <a:buClr>
                <a:srgbClr val="FFFFFF"/>
              </a:buClr>
            </a:pPr>
            <a:endParaRPr lang="el-GR">
              <a:cs typeface="Calibri"/>
            </a:endParaRPr>
          </a:p>
          <a:p>
            <a:pPr>
              <a:buClr>
                <a:srgbClr val="FFFFFF"/>
              </a:buClr>
            </a:pPr>
            <a:endParaRPr lang="el-GR">
              <a:cs typeface="Calibri"/>
            </a:endParaRPr>
          </a:p>
        </p:txBody>
      </p:sp>
    </p:spTree>
    <p:extLst>
      <p:ext uri="{BB962C8B-B14F-4D97-AF65-F5344CB8AC3E}">
        <p14:creationId xmlns:p14="http://schemas.microsoft.com/office/powerpoint/2010/main" val="1731907952"/>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4309F57-B331-41A7-9154-15EC2AF45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845162" cy="6858000"/>
          </a:xfrm>
          <a:custGeom>
            <a:avLst/>
            <a:gdLst>
              <a:gd name="connsiteX0" fmla="*/ 0 w 8845162"/>
              <a:gd name="connsiteY0" fmla="*/ 0 h 6858000"/>
              <a:gd name="connsiteX1" fmla="*/ 6265248 w 8845162"/>
              <a:gd name="connsiteY1" fmla="*/ 0 h 6858000"/>
              <a:gd name="connsiteX2" fmla="*/ 7537703 w 8845162"/>
              <a:gd name="connsiteY2" fmla="*/ 0 h 6858000"/>
              <a:gd name="connsiteX3" fmla="*/ 8845162 w 8845162"/>
              <a:gd name="connsiteY3" fmla="*/ 0 h 6858000"/>
              <a:gd name="connsiteX4" fmla="*/ 8845162 w 8845162"/>
              <a:gd name="connsiteY4" fmla="*/ 6858000 h 6858000"/>
              <a:gd name="connsiteX5" fmla="*/ 7537703 w 8845162"/>
              <a:gd name="connsiteY5" fmla="*/ 6858000 h 6858000"/>
              <a:gd name="connsiteX6" fmla="*/ 6265248 w 8845162"/>
              <a:gd name="connsiteY6" fmla="*/ 6858000 h 6858000"/>
              <a:gd name="connsiteX7" fmla="*/ 20957 w 8845162"/>
              <a:gd name="connsiteY7" fmla="*/ 6858000 h 6858000"/>
              <a:gd name="connsiteX8" fmla="*/ 46002 w 8845162"/>
              <a:gd name="connsiteY8" fmla="*/ 6702325 h 6858000"/>
              <a:gd name="connsiteX9" fmla="*/ 69870 w 8845162"/>
              <a:gd name="connsiteY9" fmla="*/ 6547334 h 6858000"/>
              <a:gd name="connsiteX10" fmla="*/ 93234 w 8845162"/>
              <a:gd name="connsiteY10" fmla="*/ 6391658 h 6858000"/>
              <a:gd name="connsiteX11" fmla="*/ 113237 w 8845162"/>
              <a:gd name="connsiteY11" fmla="*/ 6235295 h 6858000"/>
              <a:gd name="connsiteX12" fmla="*/ 133409 w 8845162"/>
              <a:gd name="connsiteY12" fmla="*/ 6079619 h 6858000"/>
              <a:gd name="connsiteX13" fmla="*/ 152234 w 8845162"/>
              <a:gd name="connsiteY13" fmla="*/ 5923256 h 6858000"/>
              <a:gd name="connsiteX14" fmla="*/ 168370 w 8845162"/>
              <a:gd name="connsiteY14" fmla="*/ 5768951 h 6858000"/>
              <a:gd name="connsiteX15" fmla="*/ 183667 w 8845162"/>
              <a:gd name="connsiteY15" fmla="*/ 5612589 h 6858000"/>
              <a:gd name="connsiteX16" fmla="*/ 197619 w 8845162"/>
              <a:gd name="connsiteY16" fmla="*/ 5456912 h 6858000"/>
              <a:gd name="connsiteX17" fmla="*/ 209720 w 8845162"/>
              <a:gd name="connsiteY17" fmla="*/ 5303979 h 6858000"/>
              <a:gd name="connsiteX18" fmla="*/ 221823 w 8845162"/>
              <a:gd name="connsiteY18" fmla="*/ 5148988 h 6858000"/>
              <a:gd name="connsiteX19" fmla="*/ 231908 w 8845162"/>
              <a:gd name="connsiteY19" fmla="*/ 4996055 h 6858000"/>
              <a:gd name="connsiteX20" fmla="*/ 239808 w 8845162"/>
              <a:gd name="connsiteY20" fmla="*/ 4843121 h 6858000"/>
              <a:gd name="connsiteX21" fmla="*/ 248045 w 8845162"/>
              <a:gd name="connsiteY21" fmla="*/ 4690874 h 6858000"/>
              <a:gd name="connsiteX22" fmla="*/ 254936 w 8845162"/>
              <a:gd name="connsiteY22" fmla="*/ 4539998 h 6858000"/>
              <a:gd name="connsiteX23" fmla="*/ 259811 w 8845162"/>
              <a:gd name="connsiteY23" fmla="*/ 4390493 h 6858000"/>
              <a:gd name="connsiteX24" fmla="*/ 264014 w 8845162"/>
              <a:gd name="connsiteY24" fmla="*/ 4240989 h 6858000"/>
              <a:gd name="connsiteX25" fmla="*/ 268047 w 8845162"/>
              <a:gd name="connsiteY25" fmla="*/ 4092856 h 6858000"/>
              <a:gd name="connsiteX26" fmla="*/ 269897 w 8845162"/>
              <a:gd name="connsiteY26" fmla="*/ 3946781 h 6858000"/>
              <a:gd name="connsiteX27" fmla="*/ 271913 w 8845162"/>
              <a:gd name="connsiteY27" fmla="*/ 3800705 h 6858000"/>
              <a:gd name="connsiteX28" fmla="*/ 272922 w 8845162"/>
              <a:gd name="connsiteY28" fmla="*/ 3656687 h 6858000"/>
              <a:gd name="connsiteX29" fmla="*/ 271913 w 8845162"/>
              <a:gd name="connsiteY29" fmla="*/ 3514041 h 6858000"/>
              <a:gd name="connsiteX30" fmla="*/ 271913 w 8845162"/>
              <a:gd name="connsiteY30" fmla="*/ 3372766 h 6858000"/>
              <a:gd name="connsiteX31" fmla="*/ 269897 w 8845162"/>
              <a:gd name="connsiteY31" fmla="*/ 3232863 h 6858000"/>
              <a:gd name="connsiteX32" fmla="*/ 266871 w 8845162"/>
              <a:gd name="connsiteY32" fmla="*/ 3095703 h 6858000"/>
              <a:gd name="connsiteX33" fmla="*/ 264014 w 8845162"/>
              <a:gd name="connsiteY33" fmla="*/ 2959915 h 6858000"/>
              <a:gd name="connsiteX34" fmla="*/ 260820 w 8845162"/>
              <a:gd name="connsiteY34" fmla="*/ 2826869 h 6858000"/>
              <a:gd name="connsiteX35" fmla="*/ 255946 w 8845162"/>
              <a:gd name="connsiteY35" fmla="*/ 2694510 h 6858000"/>
              <a:gd name="connsiteX36" fmla="*/ 250734 w 8845162"/>
              <a:gd name="connsiteY36" fmla="*/ 2564209 h 6858000"/>
              <a:gd name="connsiteX37" fmla="*/ 246028 w 8845162"/>
              <a:gd name="connsiteY37" fmla="*/ 2436650 h 6858000"/>
              <a:gd name="connsiteX38" fmla="*/ 232749 w 8845162"/>
              <a:gd name="connsiteY38" fmla="*/ 2187704 h 6858000"/>
              <a:gd name="connsiteX39" fmla="*/ 218630 w 8845162"/>
              <a:gd name="connsiteY39" fmla="*/ 1949046 h 6858000"/>
              <a:gd name="connsiteX40" fmla="*/ 203837 w 8845162"/>
              <a:gd name="connsiteY40" fmla="*/ 1719989 h 6858000"/>
              <a:gd name="connsiteX41" fmla="*/ 187532 w 8845162"/>
              <a:gd name="connsiteY41" fmla="*/ 1503276 h 6858000"/>
              <a:gd name="connsiteX42" fmla="*/ 170555 w 8845162"/>
              <a:gd name="connsiteY42" fmla="*/ 1296164 h 6858000"/>
              <a:gd name="connsiteX43" fmla="*/ 152234 w 8845162"/>
              <a:gd name="connsiteY43" fmla="*/ 1104140 h 6858000"/>
              <a:gd name="connsiteX44" fmla="*/ 134248 w 8845162"/>
              <a:gd name="connsiteY44" fmla="*/ 923775 h 6858000"/>
              <a:gd name="connsiteX45" fmla="*/ 116263 w 8845162"/>
              <a:gd name="connsiteY45" fmla="*/ 757811 h 6858000"/>
              <a:gd name="connsiteX46" fmla="*/ 99286 w 8845162"/>
              <a:gd name="connsiteY46" fmla="*/ 605564 h 6858000"/>
              <a:gd name="connsiteX47" fmla="*/ 83149 w 8845162"/>
              <a:gd name="connsiteY47" fmla="*/ 470461 h 6858000"/>
              <a:gd name="connsiteX48" fmla="*/ 67853 w 8845162"/>
              <a:gd name="connsiteY48" fmla="*/ 348389 h 6858000"/>
              <a:gd name="connsiteX49" fmla="*/ 55078 w 8845162"/>
              <a:gd name="connsiteY49" fmla="*/ 245519 h 6858000"/>
              <a:gd name="connsiteX50" fmla="*/ 42976 w 8845162"/>
              <a:gd name="connsiteY50" fmla="*/ 159108 h 6858000"/>
              <a:gd name="connsiteX51" fmla="*/ 25662 w 8845162"/>
              <a:gd name="connsiteY51" fmla="*/ 40464 h 6858000"/>
              <a:gd name="connsiteX52" fmla="*/ 19779 w 8845162"/>
              <a:gd name="connsiteY52" fmla="*/ 2 h 6858000"/>
              <a:gd name="connsiteX53" fmla="*/ 26532 w 8845162"/>
              <a:gd name="connsiteY53" fmla="*/ 2 h 6858000"/>
              <a:gd name="connsiteX54" fmla="*/ 26532 w 8845162"/>
              <a:gd name="connsiteY54" fmla="*/ 1 h 6858000"/>
              <a:gd name="connsiteX55" fmla="*/ 0 w 8845162"/>
              <a:gd name="connsiteY5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845162" h="6858000">
                <a:moveTo>
                  <a:pt x="0" y="0"/>
                </a:moveTo>
                <a:lnTo>
                  <a:pt x="6265248" y="0"/>
                </a:lnTo>
                <a:lnTo>
                  <a:pt x="7537703" y="0"/>
                </a:lnTo>
                <a:lnTo>
                  <a:pt x="8845162" y="0"/>
                </a:lnTo>
                <a:lnTo>
                  <a:pt x="8845162" y="6858000"/>
                </a:lnTo>
                <a:lnTo>
                  <a:pt x="7537703" y="6858000"/>
                </a:lnTo>
                <a:lnTo>
                  <a:pt x="6265248" y="6858000"/>
                </a:lnTo>
                <a:lnTo>
                  <a:pt x="20957" y="6858000"/>
                </a:lnTo>
                <a:lnTo>
                  <a:pt x="46002" y="6702325"/>
                </a:lnTo>
                <a:lnTo>
                  <a:pt x="69870" y="6547334"/>
                </a:lnTo>
                <a:lnTo>
                  <a:pt x="93234" y="6391658"/>
                </a:lnTo>
                <a:lnTo>
                  <a:pt x="113237" y="6235295"/>
                </a:lnTo>
                <a:lnTo>
                  <a:pt x="133409" y="6079619"/>
                </a:lnTo>
                <a:lnTo>
                  <a:pt x="152234" y="5923256"/>
                </a:lnTo>
                <a:lnTo>
                  <a:pt x="168370" y="5768951"/>
                </a:lnTo>
                <a:lnTo>
                  <a:pt x="183667" y="5612589"/>
                </a:lnTo>
                <a:lnTo>
                  <a:pt x="197619" y="5456912"/>
                </a:lnTo>
                <a:lnTo>
                  <a:pt x="209720" y="5303979"/>
                </a:lnTo>
                <a:lnTo>
                  <a:pt x="221823" y="5148988"/>
                </a:lnTo>
                <a:lnTo>
                  <a:pt x="231908" y="4996055"/>
                </a:lnTo>
                <a:lnTo>
                  <a:pt x="239808" y="4843121"/>
                </a:lnTo>
                <a:lnTo>
                  <a:pt x="248045" y="4690874"/>
                </a:lnTo>
                <a:lnTo>
                  <a:pt x="254936" y="4539998"/>
                </a:lnTo>
                <a:lnTo>
                  <a:pt x="259811" y="4390493"/>
                </a:lnTo>
                <a:lnTo>
                  <a:pt x="264014" y="4240989"/>
                </a:lnTo>
                <a:lnTo>
                  <a:pt x="268047" y="4092856"/>
                </a:lnTo>
                <a:lnTo>
                  <a:pt x="269897" y="3946781"/>
                </a:lnTo>
                <a:lnTo>
                  <a:pt x="271913" y="3800705"/>
                </a:lnTo>
                <a:lnTo>
                  <a:pt x="272922" y="3656687"/>
                </a:lnTo>
                <a:lnTo>
                  <a:pt x="271913" y="3514041"/>
                </a:lnTo>
                <a:lnTo>
                  <a:pt x="271913" y="3372766"/>
                </a:lnTo>
                <a:lnTo>
                  <a:pt x="269897" y="3232863"/>
                </a:lnTo>
                <a:lnTo>
                  <a:pt x="266871" y="3095703"/>
                </a:lnTo>
                <a:lnTo>
                  <a:pt x="264014" y="2959915"/>
                </a:lnTo>
                <a:lnTo>
                  <a:pt x="260820" y="2826869"/>
                </a:lnTo>
                <a:lnTo>
                  <a:pt x="255946" y="2694510"/>
                </a:lnTo>
                <a:lnTo>
                  <a:pt x="250734" y="2564209"/>
                </a:lnTo>
                <a:lnTo>
                  <a:pt x="246028" y="2436650"/>
                </a:lnTo>
                <a:lnTo>
                  <a:pt x="232749" y="2187704"/>
                </a:lnTo>
                <a:lnTo>
                  <a:pt x="218630" y="1949046"/>
                </a:lnTo>
                <a:lnTo>
                  <a:pt x="203837" y="1719989"/>
                </a:lnTo>
                <a:lnTo>
                  <a:pt x="187532" y="1503276"/>
                </a:lnTo>
                <a:lnTo>
                  <a:pt x="170555" y="1296164"/>
                </a:lnTo>
                <a:lnTo>
                  <a:pt x="152234" y="1104140"/>
                </a:lnTo>
                <a:lnTo>
                  <a:pt x="134248" y="923775"/>
                </a:lnTo>
                <a:lnTo>
                  <a:pt x="116263" y="757811"/>
                </a:lnTo>
                <a:lnTo>
                  <a:pt x="99286" y="605564"/>
                </a:lnTo>
                <a:lnTo>
                  <a:pt x="83149" y="470461"/>
                </a:lnTo>
                <a:lnTo>
                  <a:pt x="67853" y="348389"/>
                </a:lnTo>
                <a:lnTo>
                  <a:pt x="55078" y="245519"/>
                </a:lnTo>
                <a:lnTo>
                  <a:pt x="42976" y="159108"/>
                </a:lnTo>
                <a:lnTo>
                  <a:pt x="25662" y="40464"/>
                </a:lnTo>
                <a:lnTo>
                  <a:pt x="19779" y="2"/>
                </a:lnTo>
                <a:lnTo>
                  <a:pt x="26532" y="2"/>
                </a:lnTo>
                <a:lnTo>
                  <a:pt x="26532" y="1"/>
                </a:lnTo>
                <a:lnTo>
                  <a:pt x="0"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F15CD347-F622-80F5-3E00-1FA3556F00F5}"/>
              </a:ext>
            </a:extLst>
          </p:cNvPr>
          <p:cNvSpPr>
            <a:spLocks noGrp="1"/>
          </p:cNvSpPr>
          <p:nvPr>
            <p:ph type="title"/>
          </p:nvPr>
        </p:nvSpPr>
        <p:spPr>
          <a:xfrm>
            <a:off x="597878" y="266281"/>
            <a:ext cx="7402285" cy="1360714"/>
          </a:xfrm>
        </p:spPr>
        <p:txBody>
          <a:bodyPr>
            <a:normAutofit/>
          </a:bodyPr>
          <a:lstStyle/>
          <a:p>
            <a:r>
              <a:rPr lang="el-GR" dirty="0" err="1">
                <a:ea typeface="+mj-lt"/>
                <a:cs typeface="+mj-lt"/>
              </a:rPr>
              <a:t>ΣυνοπτικΗ</a:t>
            </a:r>
            <a:r>
              <a:rPr lang="el-GR" dirty="0">
                <a:ea typeface="+mj-lt"/>
                <a:cs typeface="+mj-lt"/>
              </a:rPr>
              <a:t> </a:t>
            </a:r>
            <a:r>
              <a:rPr lang="el-GR" dirty="0" err="1">
                <a:ea typeface="+mj-lt"/>
                <a:cs typeface="+mj-lt"/>
              </a:rPr>
              <a:t>ΠαρουσΙαση</a:t>
            </a:r>
            <a:endParaRPr lang="el-GR" dirty="0" err="1"/>
          </a:p>
          <a:p>
            <a:endParaRPr lang="el-GR">
              <a:cs typeface="Calibri Light"/>
            </a:endParaRPr>
          </a:p>
        </p:txBody>
      </p:sp>
      <p:sp>
        <p:nvSpPr>
          <p:cNvPr id="3" name="Θέση περιεχομένου 2">
            <a:extLst>
              <a:ext uri="{FF2B5EF4-FFF2-40B4-BE49-F238E27FC236}">
                <a16:creationId xmlns:a16="http://schemas.microsoft.com/office/drawing/2014/main" id="{3FC13164-E7B3-C2D1-56CF-E17067B594BD}"/>
              </a:ext>
            </a:extLst>
          </p:cNvPr>
          <p:cNvSpPr>
            <a:spLocks noGrp="1"/>
          </p:cNvSpPr>
          <p:nvPr>
            <p:ph idx="1"/>
          </p:nvPr>
        </p:nvSpPr>
        <p:spPr>
          <a:xfrm>
            <a:off x="148495" y="950782"/>
            <a:ext cx="7478810" cy="5907218"/>
          </a:xfrm>
        </p:spPr>
        <p:txBody>
          <a:bodyPr>
            <a:normAutofit/>
          </a:bodyPr>
          <a:lstStyle/>
          <a:p>
            <a:pPr marL="0" indent="0">
              <a:lnSpc>
                <a:spcPct val="90000"/>
              </a:lnSpc>
              <a:buNone/>
            </a:pPr>
            <a:r>
              <a:rPr lang="el-GR" sz="1500" dirty="0">
                <a:latin typeface="Arial"/>
                <a:cs typeface="Arial"/>
                <a:sym typeface="Wingdings"/>
              </a:rPr>
              <a:t> Το αντικείμενο αυτής της επιχειρηματικής ιδέας είναι η παροχή </a:t>
            </a:r>
            <a:r>
              <a:rPr lang="el-GR" sz="1500" dirty="0">
                <a:latin typeface="Arial"/>
                <a:cs typeface="Arial"/>
              </a:rPr>
              <a:t>υπηρεσιών επαγγελματικού προσανατολισμού σε νέους στην Ελλάδα. Η ιδέα είναι να αναπτυχθεί μια </a:t>
            </a:r>
            <a:r>
              <a:rPr lang="el-GR" sz="1500" dirty="0" err="1">
                <a:latin typeface="Arial"/>
                <a:cs typeface="Arial"/>
              </a:rPr>
              <a:t>freemium</a:t>
            </a:r>
            <a:r>
              <a:rPr lang="el-GR" sz="1500" dirty="0">
                <a:latin typeface="Arial"/>
                <a:cs typeface="Arial"/>
              </a:rPr>
              <a:t> εφαρμογή που θα περιλαμβάνει τεστ δεξιοτήτων και προσωπικότητας με την χρήση </a:t>
            </a:r>
            <a:r>
              <a:rPr lang="el-GR" sz="1500" dirty="0" err="1">
                <a:latin typeface="Arial"/>
                <a:cs typeface="Arial"/>
              </a:rPr>
              <a:t>gamification</a:t>
            </a:r>
            <a:r>
              <a:rPr lang="el-GR" sz="1500" dirty="0">
                <a:latin typeface="Arial"/>
                <a:cs typeface="Arial"/>
              </a:rPr>
              <a:t>, πληροφορίες για όλα τα ελληνικά πανεπιστήμια και διασύνδεση με εξειδικευμένο σύμβουλο της επιχείρησής μας. Αυτό θα παρέχει ένα </a:t>
            </a:r>
            <a:r>
              <a:rPr lang="el-GR" sz="1500" dirty="0" err="1">
                <a:latin typeface="Arial"/>
                <a:cs typeface="Arial"/>
              </a:rPr>
              <a:t>one-stop-shop</a:t>
            </a:r>
            <a:r>
              <a:rPr lang="el-GR" sz="1500" dirty="0">
                <a:latin typeface="Arial"/>
                <a:cs typeface="Arial"/>
              </a:rPr>
              <a:t> για τους νέους να διερευνήσουν τις επιλογές σταδιοδρομίας τους και να λάβουν εξατομικευμένες συμβουλές με ευκολία μέσα από τις κινητές τους συσκευές. Η εφαρμογή λαμβάνοντας υπόψιν τα ενδιαφέροντα, τις δεξιότητες και τις φιλοδοξίες του χρήστη θα τον βοηθά να εντοπίσει τα δυνατά και αδύνατα σημεία του, να διερευνήσει πιθανές επαγγελματικές πορείες και να λάβει τεκμηριωμένες αποφάσεις για το μέλλον του. Παράλληλα, θα παρουσιάζει εξίσου τα θετικά και τα αρνητικά του κάθε επαγγέλματος, τις ανάγκες και τις προοπτικές εξέλιξης που υπάρχουν στον εκάστοτε κλάδο εργασίας. </a:t>
            </a:r>
            <a:r>
              <a:rPr lang="el-GR" sz="1500" dirty="0">
                <a:latin typeface="Arial"/>
                <a:cs typeface="Arial"/>
                <a:sym typeface="Wingdings"/>
              </a:rPr>
              <a:t>Στόχος</a:t>
            </a:r>
            <a:r>
              <a:rPr lang="el-GR" sz="1500" dirty="0">
                <a:latin typeface="Arial"/>
                <a:cs typeface="Arial"/>
              </a:rPr>
              <a:t> είναι να υποστηριχθούν οι νέοι ώστε να κάνουν ουσιαστικές επιλογές σταδιοδρομίας που να συνάδουν με τα ενδιαφέροντα, τις δεξιότητες και τις φιλοδοξίες τους.</a:t>
            </a:r>
            <a:endParaRPr lang="el-GR" sz="1500" dirty="0"/>
          </a:p>
          <a:p>
            <a:pPr>
              <a:lnSpc>
                <a:spcPct val="90000"/>
              </a:lnSpc>
              <a:buClr>
                <a:srgbClr val="FFFFFF"/>
              </a:buClr>
            </a:pPr>
            <a:endParaRPr lang="el-GR" sz="900">
              <a:cs typeface="Calibri"/>
            </a:endParaRPr>
          </a:p>
        </p:txBody>
      </p:sp>
      <p:pic>
        <p:nvPicPr>
          <p:cNvPr id="6" name="Εικόνα 6" descr="Εικόνα που περιέχει κείμενο&#10;&#10;Περιγραφή που δημιουργήθηκε αυτόματα">
            <a:extLst>
              <a:ext uri="{FF2B5EF4-FFF2-40B4-BE49-F238E27FC236}">
                <a16:creationId xmlns:a16="http://schemas.microsoft.com/office/drawing/2014/main" id="{5A56DB4F-0F36-98BB-DD8A-9D202C8174BC}"/>
              </a:ext>
            </a:extLst>
          </p:cNvPr>
          <p:cNvPicPr>
            <a:picLocks noChangeAspect="1"/>
          </p:cNvPicPr>
          <p:nvPr/>
        </p:nvPicPr>
        <p:blipFill>
          <a:blip r:embed="rId3"/>
          <a:stretch>
            <a:fillRect/>
          </a:stretch>
        </p:blipFill>
        <p:spPr>
          <a:xfrm>
            <a:off x="9026411" y="951523"/>
            <a:ext cx="2618870" cy="5013569"/>
          </a:xfrm>
          <a:prstGeom prst="rect">
            <a:avLst/>
          </a:prstGeom>
        </p:spPr>
      </p:pic>
    </p:spTree>
    <p:extLst>
      <p:ext uri="{BB962C8B-B14F-4D97-AF65-F5344CB8AC3E}">
        <p14:creationId xmlns:p14="http://schemas.microsoft.com/office/powerpoint/2010/main" val="1028086974"/>
      </p:ext>
    </p:extLst>
  </p:cSld>
  <p:clrMapOvr>
    <a:overrideClrMapping bg1="lt1" tx1="dk1" bg2="lt2" tx2="dk2" accent1="accent1" accent2="accent2" accent3="accent3" accent4="accent4" accent5="accent5" accent6="accent6" hlink="hlink" folHlink="folHlink"/>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22" name="Picture 9">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Τίτλος 1">
            <a:extLst>
              <a:ext uri="{FF2B5EF4-FFF2-40B4-BE49-F238E27FC236}">
                <a16:creationId xmlns:a16="http://schemas.microsoft.com/office/drawing/2014/main" id="{ED7CB90B-636A-05AB-1EED-48EC0C6018F9}"/>
              </a:ext>
            </a:extLst>
          </p:cNvPr>
          <p:cNvSpPr>
            <a:spLocks noGrp="1"/>
          </p:cNvSpPr>
          <p:nvPr>
            <p:ph type="title"/>
          </p:nvPr>
        </p:nvSpPr>
        <p:spPr>
          <a:xfrm>
            <a:off x="627187" y="257908"/>
            <a:ext cx="6282266" cy="1456267"/>
          </a:xfrm>
        </p:spPr>
        <p:txBody>
          <a:bodyPr vert="horz" lIns="91440" tIns="45720" rIns="91440" bIns="45720" rtlCol="0" anchor="ctr">
            <a:normAutofit/>
          </a:bodyPr>
          <a:lstStyle/>
          <a:p>
            <a:r>
              <a:rPr lang="en-US" dirty="0"/>
              <a:t>Τα π</a:t>
            </a:r>
            <a:r>
              <a:rPr lang="en-US" dirty="0" err="1"/>
              <a:t>ρο</a:t>
            </a:r>
            <a:r>
              <a:rPr lang="en-US" dirty="0"/>
              <a:t>β</a:t>
            </a:r>
            <a:r>
              <a:rPr lang="en-US" dirty="0" err="1"/>
              <a:t>λΗμ</a:t>
            </a:r>
            <a:r>
              <a:rPr lang="en-US" dirty="0"/>
              <a:t>ατα τα οπ</a:t>
            </a:r>
            <a:r>
              <a:rPr lang="en-US" dirty="0" err="1"/>
              <a:t>οΙ</a:t>
            </a:r>
            <a:r>
              <a:rPr lang="en-US" dirty="0"/>
              <a:t>α </a:t>
            </a:r>
            <a:r>
              <a:rPr lang="en-US" dirty="0" err="1"/>
              <a:t>λΥνει</a:t>
            </a:r>
            <a:r>
              <a:rPr lang="en-US" dirty="0"/>
              <a:t> η Επ</a:t>
            </a:r>
            <a:r>
              <a:rPr lang="en-US" dirty="0" err="1"/>
              <a:t>ιχεΙρηση</a:t>
            </a:r>
            <a:endParaRPr lang="en-US" dirty="0" err="1">
              <a:cs typeface="Calibri Light"/>
            </a:endParaRPr>
          </a:p>
        </p:txBody>
      </p:sp>
      <p:sp>
        <p:nvSpPr>
          <p:cNvPr id="3" name="Θέση περιεχομένου 2">
            <a:extLst>
              <a:ext uri="{FF2B5EF4-FFF2-40B4-BE49-F238E27FC236}">
                <a16:creationId xmlns:a16="http://schemas.microsoft.com/office/drawing/2014/main" id="{BB717C20-159E-A59C-189E-6B9A601488FA}"/>
              </a:ext>
            </a:extLst>
          </p:cNvPr>
          <p:cNvSpPr>
            <a:spLocks noGrp="1"/>
          </p:cNvSpPr>
          <p:nvPr>
            <p:ph sz="half" idx="1"/>
          </p:nvPr>
        </p:nvSpPr>
        <p:spPr>
          <a:xfrm>
            <a:off x="402494" y="1858759"/>
            <a:ext cx="6282266" cy="3649133"/>
          </a:xfrm>
        </p:spPr>
        <p:txBody>
          <a:bodyPr vert="horz" lIns="91440" tIns="45720" rIns="91440" bIns="45720" rtlCol="0" anchor="ctr">
            <a:normAutofit fontScale="85000" lnSpcReduction="10000"/>
          </a:bodyPr>
          <a:lstStyle/>
          <a:p>
            <a:pPr marL="0" indent="0">
              <a:buNone/>
            </a:pPr>
            <a:endParaRPr lang="en-US">
              <a:cs typeface="Calibri"/>
            </a:endParaRPr>
          </a:p>
          <a:p>
            <a:pPr>
              <a:buClr>
                <a:srgbClr val="FFFFFF"/>
              </a:buClr>
              <a:buFont typeface="Wingdings"/>
              <a:buChar char="Ø"/>
            </a:pPr>
            <a:r>
              <a:rPr lang="en-US" err="1">
                <a:ea typeface="+mn-lt"/>
                <a:cs typeface="+mn-lt"/>
              </a:rPr>
              <a:t>Το</a:t>
            </a:r>
            <a:r>
              <a:rPr lang="en-US">
                <a:ea typeface="+mn-lt"/>
                <a:cs typeface="+mn-lt"/>
              </a:rPr>
              <a:t> π</a:t>
            </a:r>
            <a:r>
              <a:rPr lang="en-US" err="1">
                <a:ea typeface="+mn-lt"/>
                <a:cs typeface="+mn-lt"/>
              </a:rPr>
              <a:t>ρό</a:t>
            </a:r>
            <a:r>
              <a:rPr lang="en-US">
                <a:ea typeface="+mn-lt"/>
                <a:cs typeface="+mn-lt"/>
              </a:rPr>
              <a:t>β</a:t>
            </a:r>
            <a:r>
              <a:rPr lang="en-US" err="1">
                <a:ea typeface="+mn-lt"/>
                <a:cs typeface="+mn-lt"/>
              </a:rPr>
              <a:t>λημ</a:t>
            </a:r>
            <a:r>
              <a:rPr lang="en-US">
                <a:ea typeface="+mn-lt"/>
                <a:cs typeface="+mn-lt"/>
              </a:rPr>
              <a:t>α π</a:t>
            </a:r>
            <a:r>
              <a:rPr lang="en-US" err="1">
                <a:ea typeface="+mn-lt"/>
                <a:cs typeface="+mn-lt"/>
              </a:rPr>
              <a:t>ου</a:t>
            </a:r>
            <a:r>
              <a:rPr lang="en-US">
                <a:ea typeface="+mn-lt"/>
                <a:cs typeface="+mn-lt"/>
              </a:rPr>
              <a:t> </a:t>
            </a:r>
            <a:r>
              <a:rPr lang="en-US" err="1">
                <a:ea typeface="+mn-lt"/>
                <a:cs typeface="+mn-lt"/>
              </a:rPr>
              <a:t>λύνουμε</a:t>
            </a:r>
            <a:r>
              <a:rPr lang="en-US">
                <a:ea typeface="+mn-lt"/>
                <a:cs typeface="+mn-lt"/>
              </a:rPr>
              <a:t> </a:t>
            </a:r>
            <a:r>
              <a:rPr lang="en-US" err="1">
                <a:ea typeface="+mn-lt"/>
                <a:cs typeface="+mn-lt"/>
              </a:rPr>
              <a:t>είν</a:t>
            </a:r>
            <a:r>
              <a:rPr lang="en-US">
                <a:ea typeface="+mn-lt"/>
                <a:cs typeface="+mn-lt"/>
              </a:rPr>
              <a:t>αι η  </a:t>
            </a:r>
            <a:r>
              <a:rPr lang="en-US" err="1">
                <a:ea typeface="+mn-lt"/>
                <a:cs typeface="+mn-lt"/>
              </a:rPr>
              <a:t>μη</a:t>
            </a:r>
            <a:r>
              <a:rPr lang="en-US">
                <a:ea typeface="+mn-lt"/>
                <a:cs typeface="+mn-lt"/>
              </a:rPr>
              <a:t> α</a:t>
            </a:r>
            <a:r>
              <a:rPr lang="en-US" err="1">
                <a:ea typeface="+mn-lt"/>
                <a:cs typeface="+mn-lt"/>
              </a:rPr>
              <a:t>νε</a:t>
            </a:r>
            <a:r>
              <a:rPr lang="en-US">
                <a:ea typeface="+mn-lt"/>
                <a:cs typeface="+mn-lt"/>
              </a:rPr>
              <a:t>π</a:t>
            </a:r>
            <a:r>
              <a:rPr lang="en-US" err="1">
                <a:ea typeface="+mn-lt"/>
                <a:cs typeface="+mn-lt"/>
              </a:rPr>
              <a:t>τυγμένη</a:t>
            </a:r>
            <a:r>
              <a:rPr lang="en-US">
                <a:ea typeface="+mn-lt"/>
                <a:cs typeface="+mn-lt"/>
              </a:rPr>
              <a:t> </a:t>
            </a:r>
            <a:r>
              <a:rPr lang="en-US" err="1">
                <a:ea typeface="+mn-lt"/>
                <a:cs typeface="+mn-lt"/>
              </a:rPr>
              <a:t>κουλτούρ</a:t>
            </a:r>
            <a:r>
              <a:rPr lang="en-US">
                <a:ea typeface="+mn-lt"/>
                <a:cs typeface="+mn-lt"/>
              </a:rPr>
              <a:t>α </a:t>
            </a:r>
            <a:r>
              <a:rPr lang="en-US" err="1">
                <a:ea typeface="+mn-lt"/>
                <a:cs typeface="+mn-lt"/>
              </a:rPr>
              <a:t>του</a:t>
            </a:r>
            <a:r>
              <a:rPr lang="en-US">
                <a:ea typeface="+mn-lt"/>
                <a:cs typeface="+mn-lt"/>
              </a:rPr>
              <a:t> επα</a:t>
            </a:r>
            <a:r>
              <a:rPr lang="en-US" err="1">
                <a:ea typeface="+mn-lt"/>
                <a:cs typeface="+mn-lt"/>
              </a:rPr>
              <a:t>γγελμ</a:t>
            </a:r>
            <a:r>
              <a:rPr lang="en-US">
                <a:ea typeface="+mn-lt"/>
                <a:cs typeface="+mn-lt"/>
              </a:rPr>
              <a:t>α</a:t>
            </a:r>
            <a:r>
              <a:rPr lang="en-US" err="1">
                <a:ea typeface="+mn-lt"/>
                <a:cs typeface="+mn-lt"/>
              </a:rPr>
              <a:t>τικού</a:t>
            </a:r>
            <a:r>
              <a:rPr lang="en-US">
                <a:ea typeface="+mn-lt"/>
                <a:cs typeface="+mn-lt"/>
              </a:rPr>
              <a:t> π</a:t>
            </a:r>
            <a:r>
              <a:rPr lang="en-US" err="1">
                <a:ea typeface="+mn-lt"/>
                <a:cs typeface="+mn-lt"/>
              </a:rPr>
              <a:t>ροσ</a:t>
            </a:r>
            <a:r>
              <a:rPr lang="en-US">
                <a:ea typeface="+mn-lt"/>
                <a:cs typeface="+mn-lt"/>
              </a:rPr>
              <a:t>ανα</a:t>
            </a:r>
            <a:r>
              <a:rPr lang="en-US" err="1">
                <a:ea typeface="+mn-lt"/>
                <a:cs typeface="+mn-lt"/>
              </a:rPr>
              <a:t>τολισμού</a:t>
            </a:r>
            <a:r>
              <a:rPr lang="en-US">
                <a:ea typeface="+mn-lt"/>
                <a:cs typeface="+mn-lt"/>
              </a:rPr>
              <a:t> </a:t>
            </a:r>
            <a:r>
              <a:rPr lang="en-US" err="1">
                <a:ea typeface="+mn-lt"/>
                <a:cs typeface="+mn-lt"/>
              </a:rPr>
              <a:t>στην</a:t>
            </a:r>
            <a:r>
              <a:rPr lang="en-US">
                <a:ea typeface="+mn-lt"/>
                <a:cs typeface="+mn-lt"/>
              </a:rPr>
              <a:t> </a:t>
            </a:r>
            <a:r>
              <a:rPr lang="en-US" err="1">
                <a:ea typeface="+mn-lt"/>
                <a:cs typeface="+mn-lt"/>
              </a:rPr>
              <a:t>Ελλάδ</a:t>
            </a:r>
            <a:r>
              <a:rPr lang="en-US">
                <a:ea typeface="+mn-lt"/>
                <a:cs typeface="+mn-lt"/>
              </a:rPr>
              <a:t>α α</a:t>
            </a:r>
            <a:r>
              <a:rPr lang="en-US" err="1">
                <a:ea typeface="+mn-lt"/>
                <a:cs typeface="+mn-lt"/>
              </a:rPr>
              <a:t>λλά</a:t>
            </a:r>
            <a:r>
              <a:rPr lang="en-US">
                <a:ea typeface="+mn-lt"/>
                <a:cs typeface="+mn-lt"/>
              </a:rPr>
              <a:t> και η α</a:t>
            </a:r>
            <a:r>
              <a:rPr lang="en-US" err="1">
                <a:ea typeface="+mn-lt"/>
                <a:cs typeface="+mn-lt"/>
              </a:rPr>
              <a:t>κρι</a:t>
            </a:r>
            <a:r>
              <a:rPr lang="en-US">
                <a:ea typeface="+mn-lt"/>
                <a:cs typeface="+mn-lt"/>
              </a:rPr>
              <a:t>βή π</a:t>
            </a:r>
            <a:r>
              <a:rPr lang="en-US" err="1">
                <a:ea typeface="+mn-lt"/>
                <a:cs typeface="+mn-lt"/>
              </a:rPr>
              <a:t>ρόσ</a:t>
            </a:r>
            <a:r>
              <a:rPr lang="en-US">
                <a:ea typeface="+mn-lt"/>
                <a:cs typeface="+mn-lt"/>
              </a:rPr>
              <a:t>βα</a:t>
            </a:r>
            <a:r>
              <a:rPr lang="en-US" err="1">
                <a:ea typeface="+mn-lt"/>
                <a:cs typeface="+mn-lt"/>
              </a:rPr>
              <a:t>ση</a:t>
            </a:r>
            <a:r>
              <a:rPr lang="en-US">
                <a:ea typeface="+mn-lt"/>
                <a:cs typeface="+mn-lt"/>
              </a:rPr>
              <a:t> </a:t>
            </a:r>
            <a:r>
              <a:rPr lang="en-US" err="1">
                <a:ea typeface="+mn-lt"/>
                <a:cs typeface="+mn-lt"/>
              </a:rPr>
              <a:t>σε</a:t>
            </a:r>
            <a:r>
              <a:rPr lang="en-US">
                <a:ea typeface="+mn-lt"/>
                <a:cs typeface="+mn-lt"/>
              </a:rPr>
              <a:t> α</a:t>
            </a:r>
            <a:r>
              <a:rPr lang="en-US" err="1">
                <a:ea typeface="+mn-lt"/>
                <a:cs typeface="+mn-lt"/>
              </a:rPr>
              <a:t>υτόν</a:t>
            </a:r>
            <a:r>
              <a:rPr lang="en-US">
                <a:ea typeface="+mn-lt"/>
                <a:cs typeface="+mn-lt"/>
              </a:rPr>
              <a:t>. </a:t>
            </a:r>
            <a:r>
              <a:rPr lang="en-US" err="1">
                <a:ea typeface="+mn-lt"/>
                <a:cs typeface="+mn-lt"/>
              </a:rPr>
              <a:t>Αυτό</a:t>
            </a:r>
            <a:r>
              <a:rPr lang="en-US">
                <a:ea typeface="+mn-lt"/>
                <a:cs typeface="+mn-lt"/>
              </a:rPr>
              <a:t> α</a:t>
            </a:r>
            <a:r>
              <a:rPr lang="en-US" err="1">
                <a:ea typeface="+mn-lt"/>
                <a:cs typeface="+mn-lt"/>
              </a:rPr>
              <a:t>φορά</a:t>
            </a:r>
            <a:r>
              <a:rPr lang="en-US">
                <a:ea typeface="+mn-lt"/>
                <a:cs typeface="+mn-lt"/>
              </a:rPr>
              <a:t> </a:t>
            </a:r>
            <a:r>
              <a:rPr lang="en-US" err="1">
                <a:ea typeface="+mn-lt"/>
                <a:cs typeface="+mn-lt"/>
              </a:rPr>
              <a:t>τους</a:t>
            </a:r>
            <a:r>
              <a:rPr lang="en-US">
                <a:ea typeface="+mn-lt"/>
                <a:cs typeface="+mn-lt"/>
              </a:rPr>
              <a:t> μα</a:t>
            </a:r>
            <a:r>
              <a:rPr lang="en-US" err="1">
                <a:ea typeface="+mn-lt"/>
                <a:cs typeface="+mn-lt"/>
              </a:rPr>
              <a:t>θητές</a:t>
            </a:r>
            <a:r>
              <a:rPr lang="en-US">
                <a:ea typeface="+mn-lt"/>
                <a:cs typeface="+mn-lt"/>
              </a:rPr>
              <a:t> </a:t>
            </a:r>
            <a:r>
              <a:rPr lang="en-US" err="1">
                <a:ea typeface="+mn-lt"/>
                <a:cs typeface="+mn-lt"/>
              </a:rPr>
              <a:t>ηλικί</a:t>
            </a:r>
            <a:r>
              <a:rPr lang="en-US">
                <a:ea typeface="+mn-lt"/>
                <a:cs typeface="+mn-lt"/>
              </a:rPr>
              <a:t>ας 14 </a:t>
            </a:r>
            <a:r>
              <a:rPr lang="en-US" err="1">
                <a:ea typeface="+mn-lt"/>
                <a:cs typeface="+mn-lt"/>
              </a:rPr>
              <a:t>με</a:t>
            </a:r>
            <a:r>
              <a:rPr lang="en-US">
                <a:ea typeface="+mn-lt"/>
                <a:cs typeface="+mn-lt"/>
              </a:rPr>
              <a:t> 18 </a:t>
            </a:r>
            <a:r>
              <a:rPr lang="en-US" err="1">
                <a:ea typeface="+mn-lt"/>
                <a:cs typeface="+mn-lt"/>
              </a:rPr>
              <a:t>ετών</a:t>
            </a:r>
            <a:r>
              <a:rPr lang="en-US">
                <a:ea typeface="+mn-lt"/>
                <a:cs typeface="+mn-lt"/>
              </a:rPr>
              <a:t> .</a:t>
            </a:r>
          </a:p>
          <a:p>
            <a:pPr>
              <a:buClr>
                <a:srgbClr val="FFFFFF"/>
              </a:buClr>
              <a:buFont typeface="Wingdings"/>
              <a:buChar char="Ø"/>
            </a:pPr>
            <a:endParaRPr lang="en-US">
              <a:ea typeface="+mn-lt"/>
              <a:cs typeface="+mn-lt"/>
            </a:endParaRPr>
          </a:p>
          <a:p>
            <a:pPr>
              <a:buClr>
                <a:srgbClr val="FFFFFF"/>
              </a:buClr>
              <a:buFont typeface="Wingdings"/>
              <a:buChar char="Ø"/>
            </a:pPr>
            <a:r>
              <a:rPr lang="en-US" err="1">
                <a:ea typeface="+mn-lt"/>
                <a:cs typeface="+mn-lt"/>
              </a:rPr>
              <a:t>Στην</a:t>
            </a:r>
            <a:r>
              <a:rPr lang="en-US">
                <a:ea typeface="+mn-lt"/>
                <a:cs typeface="+mn-lt"/>
              </a:rPr>
              <a:t> α</a:t>
            </a:r>
            <a:r>
              <a:rPr lang="en-US" err="1">
                <a:ea typeface="+mn-lt"/>
                <a:cs typeface="+mn-lt"/>
              </a:rPr>
              <a:t>γορά</a:t>
            </a:r>
            <a:r>
              <a:rPr lang="en-US">
                <a:ea typeface="+mn-lt"/>
                <a:cs typeface="+mn-lt"/>
              </a:rPr>
              <a:t> π</a:t>
            </a:r>
            <a:r>
              <a:rPr lang="en-US" err="1">
                <a:ea typeface="+mn-lt"/>
                <a:cs typeface="+mn-lt"/>
              </a:rPr>
              <a:t>ροσφέροντ</a:t>
            </a:r>
            <a:r>
              <a:rPr lang="en-US">
                <a:ea typeface="+mn-lt"/>
                <a:cs typeface="+mn-lt"/>
              </a:rPr>
              <a:t>αι </a:t>
            </a:r>
            <a:r>
              <a:rPr lang="en-US" err="1">
                <a:ea typeface="+mn-lt"/>
                <a:cs typeface="+mn-lt"/>
              </a:rPr>
              <a:t>ελλι</a:t>
            </a:r>
            <a:r>
              <a:rPr lang="en-US">
                <a:ea typeface="+mn-lt"/>
                <a:cs typeface="+mn-lt"/>
              </a:rPr>
              <a:t>π</a:t>
            </a:r>
            <a:r>
              <a:rPr lang="en-US" err="1">
                <a:ea typeface="+mn-lt"/>
                <a:cs typeface="+mn-lt"/>
              </a:rPr>
              <a:t>ής</a:t>
            </a:r>
            <a:r>
              <a:rPr lang="en-US">
                <a:ea typeface="+mn-lt"/>
                <a:cs typeface="+mn-lt"/>
              </a:rPr>
              <a:t> </a:t>
            </a:r>
            <a:r>
              <a:rPr lang="en-US" err="1">
                <a:ea typeface="+mn-lt"/>
                <a:cs typeface="+mn-lt"/>
              </a:rPr>
              <a:t>ενημερώσεις</a:t>
            </a:r>
            <a:r>
              <a:rPr lang="en-US">
                <a:ea typeface="+mn-lt"/>
                <a:cs typeface="+mn-lt"/>
              </a:rPr>
              <a:t> </a:t>
            </a:r>
            <a:r>
              <a:rPr lang="en-US" err="1">
                <a:ea typeface="+mn-lt"/>
                <a:cs typeface="+mn-lt"/>
              </a:rPr>
              <a:t>των</a:t>
            </a:r>
            <a:r>
              <a:rPr lang="en-US">
                <a:ea typeface="+mn-lt"/>
                <a:cs typeface="+mn-lt"/>
              </a:rPr>
              <a:t> υπ</a:t>
            </a:r>
            <a:r>
              <a:rPr lang="en-US" err="1">
                <a:ea typeface="+mn-lt"/>
                <a:cs typeface="+mn-lt"/>
              </a:rPr>
              <a:t>ηρεσιών</a:t>
            </a:r>
            <a:r>
              <a:rPr lang="en-US">
                <a:ea typeface="+mn-lt"/>
                <a:cs typeface="+mn-lt"/>
              </a:rPr>
              <a:t> επα</a:t>
            </a:r>
            <a:r>
              <a:rPr lang="en-US" err="1">
                <a:ea typeface="+mn-lt"/>
                <a:cs typeface="+mn-lt"/>
              </a:rPr>
              <a:t>γγελμ</a:t>
            </a:r>
            <a:r>
              <a:rPr lang="en-US">
                <a:ea typeface="+mn-lt"/>
                <a:cs typeface="+mn-lt"/>
              </a:rPr>
              <a:t>α</a:t>
            </a:r>
            <a:r>
              <a:rPr lang="en-US" err="1">
                <a:ea typeface="+mn-lt"/>
                <a:cs typeface="+mn-lt"/>
              </a:rPr>
              <a:t>τικού</a:t>
            </a:r>
            <a:r>
              <a:rPr lang="en-US">
                <a:ea typeface="+mn-lt"/>
                <a:cs typeface="+mn-lt"/>
              </a:rPr>
              <a:t> π</a:t>
            </a:r>
            <a:r>
              <a:rPr lang="en-US" err="1">
                <a:ea typeface="+mn-lt"/>
                <a:cs typeface="+mn-lt"/>
              </a:rPr>
              <a:t>ροσ</a:t>
            </a:r>
            <a:r>
              <a:rPr lang="en-US">
                <a:ea typeface="+mn-lt"/>
                <a:cs typeface="+mn-lt"/>
              </a:rPr>
              <a:t>ανα</a:t>
            </a:r>
            <a:r>
              <a:rPr lang="en-US" err="1">
                <a:ea typeface="+mn-lt"/>
                <a:cs typeface="+mn-lt"/>
              </a:rPr>
              <a:t>τολισμού</a:t>
            </a:r>
            <a:r>
              <a:rPr lang="en-US">
                <a:ea typeface="+mn-lt"/>
                <a:cs typeface="+mn-lt"/>
              </a:rPr>
              <a:t>. Κα</a:t>
            </a:r>
            <a:r>
              <a:rPr lang="en-US" err="1">
                <a:ea typeface="+mn-lt"/>
                <a:cs typeface="+mn-lt"/>
              </a:rPr>
              <a:t>θώς</a:t>
            </a:r>
            <a:r>
              <a:rPr lang="en-US">
                <a:ea typeface="+mn-lt"/>
                <a:cs typeface="+mn-lt"/>
              </a:rPr>
              <a:t> και </a:t>
            </a:r>
            <a:r>
              <a:rPr lang="en-US" err="1">
                <a:ea typeface="+mn-lt"/>
                <a:cs typeface="+mn-lt"/>
              </a:rPr>
              <a:t>οι</a:t>
            </a:r>
            <a:r>
              <a:rPr lang="en-US">
                <a:ea typeface="+mn-lt"/>
                <a:cs typeface="+mn-lt"/>
              </a:rPr>
              <a:t> </a:t>
            </a:r>
            <a:r>
              <a:rPr lang="en-US" err="1">
                <a:ea typeface="+mn-lt"/>
                <a:cs typeface="+mn-lt"/>
              </a:rPr>
              <a:t>ειδικοί</a:t>
            </a:r>
            <a:r>
              <a:rPr lang="en-US">
                <a:ea typeface="+mn-lt"/>
                <a:cs typeface="+mn-lt"/>
              </a:rPr>
              <a:t> </a:t>
            </a:r>
            <a:r>
              <a:rPr lang="en-US" err="1">
                <a:ea typeface="+mn-lt"/>
                <a:cs typeface="+mn-lt"/>
              </a:rPr>
              <a:t>σύμ</a:t>
            </a:r>
            <a:r>
              <a:rPr lang="en-US">
                <a:ea typeface="+mn-lt"/>
                <a:cs typeface="+mn-lt"/>
              </a:rPr>
              <a:t>β</a:t>
            </a:r>
            <a:r>
              <a:rPr lang="en-US" err="1">
                <a:ea typeface="+mn-lt"/>
                <a:cs typeface="+mn-lt"/>
              </a:rPr>
              <a:t>ουλοι</a:t>
            </a:r>
            <a:r>
              <a:rPr lang="en-US">
                <a:ea typeface="+mn-lt"/>
                <a:cs typeface="+mn-lt"/>
              </a:rPr>
              <a:t> </a:t>
            </a:r>
            <a:r>
              <a:rPr lang="en-US" err="1">
                <a:ea typeface="+mn-lt"/>
                <a:cs typeface="+mn-lt"/>
              </a:rPr>
              <a:t>συνεχίζουν</a:t>
            </a:r>
            <a:r>
              <a:rPr lang="en-US">
                <a:ea typeface="+mn-lt"/>
                <a:cs typeface="+mn-lt"/>
              </a:rPr>
              <a:t> να π</a:t>
            </a:r>
            <a:r>
              <a:rPr lang="en-US" err="1">
                <a:ea typeface="+mn-lt"/>
                <a:cs typeface="+mn-lt"/>
              </a:rPr>
              <a:t>ροσφέρουν</a:t>
            </a:r>
            <a:r>
              <a:rPr lang="en-US">
                <a:ea typeface="+mn-lt"/>
                <a:cs typeface="+mn-lt"/>
              </a:rPr>
              <a:t> </a:t>
            </a:r>
            <a:r>
              <a:rPr lang="en-US" err="1">
                <a:ea typeface="+mn-lt"/>
                <a:cs typeface="+mn-lt"/>
              </a:rPr>
              <a:t>τις</a:t>
            </a:r>
            <a:r>
              <a:rPr lang="en-US">
                <a:ea typeface="+mn-lt"/>
                <a:cs typeface="+mn-lt"/>
              </a:rPr>
              <a:t> υπ</a:t>
            </a:r>
            <a:r>
              <a:rPr lang="en-US" err="1">
                <a:ea typeface="+mn-lt"/>
                <a:cs typeface="+mn-lt"/>
              </a:rPr>
              <a:t>ηρεσίες</a:t>
            </a:r>
            <a:r>
              <a:rPr lang="en-US">
                <a:ea typeface="+mn-lt"/>
                <a:cs typeface="+mn-lt"/>
              </a:rPr>
              <a:t> </a:t>
            </a:r>
            <a:r>
              <a:rPr lang="en-US" err="1">
                <a:ea typeface="+mn-lt"/>
                <a:cs typeface="+mn-lt"/>
              </a:rPr>
              <a:t>τους</a:t>
            </a:r>
            <a:r>
              <a:rPr lang="en-US">
                <a:ea typeface="+mn-lt"/>
                <a:cs typeface="+mn-lt"/>
              </a:rPr>
              <a:t> </a:t>
            </a:r>
            <a:r>
              <a:rPr lang="en-US" err="1">
                <a:ea typeface="+mn-lt"/>
                <a:cs typeface="+mn-lt"/>
              </a:rPr>
              <a:t>σε</a:t>
            </a:r>
            <a:r>
              <a:rPr lang="en-US">
                <a:ea typeface="+mn-lt"/>
                <a:cs typeface="+mn-lt"/>
              </a:rPr>
              <a:t> π</a:t>
            </a:r>
            <a:r>
              <a:rPr lang="en-US" err="1">
                <a:ea typeface="+mn-lt"/>
                <a:cs typeface="+mn-lt"/>
              </a:rPr>
              <a:t>ολύ</a:t>
            </a:r>
            <a:r>
              <a:rPr lang="en-US">
                <a:ea typeface="+mn-lt"/>
                <a:cs typeface="+mn-lt"/>
              </a:rPr>
              <a:t> α</a:t>
            </a:r>
            <a:r>
              <a:rPr lang="en-US" err="1">
                <a:ea typeface="+mn-lt"/>
                <a:cs typeface="+mn-lt"/>
              </a:rPr>
              <a:t>υξημένες</a:t>
            </a:r>
            <a:r>
              <a:rPr lang="en-US">
                <a:ea typeface="+mn-lt"/>
                <a:cs typeface="+mn-lt"/>
              </a:rPr>
              <a:t> </a:t>
            </a:r>
            <a:r>
              <a:rPr lang="en-US" err="1">
                <a:ea typeface="+mn-lt"/>
                <a:cs typeface="+mn-lt"/>
              </a:rPr>
              <a:t>τιμές</a:t>
            </a:r>
            <a:r>
              <a:rPr lang="en-US">
                <a:ea typeface="+mn-lt"/>
                <a:cs typeface="+mn-lt"/>
              </a:rPr>
              <a:t>.</a:t>
            </a:r>
          </a:p>
          <a:p>
            <a:pPr>
              <a:buClr>
                <a:srgbClr val="FFFFFF"/>
              </a:buClr>
              <a:buFont typeface="Wingdings"/>
              <a:buChar char="Ø"/>
            </a:pPr>
            <a:endParaRPr lang="en-US">
              <a:ea typeface="+mn-lt"/>
              <a:cs typeface="+mn-lt"/>
            </a:endParaRPr>
          </a:p>
          <a:p>
            <a:pPr>
              <a:buClr>
                <a:srgbClr val="FFFFFF"/>
              </a:buClr>
              <a:buFont typeface="Wingdings"/>
              <a:buChar char="Ø"/>
            </a:pPr>
            <a:r>
              <a:rPr lang="en-US">
                <a:cs typeface="Calibri"/>
              </a:rPr>
              <a:t>Η </a:t>
            </a:r>
            <a:r>
              <a:rPr lang="en-US" err="1">
                <a:cs typeface="Calibri"/>
              </a:rPr>
              <a:t>εφ</a:t>
            </a:r>
            <a:r>
              <a:rPr lang="en-US">
                <a:cs typeface="Calibri"/>
              </a:rPr>
              <a:t>α</a:t>
            </a:r>
            <a:r>
              <a:rPr lang="en-US" err="1">
                <a:cs typeface="Calibri"/>
              </a:rPr>
              <a:t>ρμογή</a:t>
            </a:r>
            <a:r>
              <a:rPr lang="en-US">
                <a:cs typeface="Calibri"/>
              </a:rPr>
              <a:t> μας θα π</a:t>
            </a:r>
            <a:r>
              <a:rPr lang="en-US" err="1">
                <a:cs typeface="Calibri"/>
              </a:rPr>
              <a:t>ροσφέρει</a:t>
            </a:r>
            <a:r>
              <a:rPr lang="en-US">
                <a:cs typeface="Calibri"/>
              </a:rPr>
              <a:t>  </a:t>
            </a:r>
            <a:r>
              <a:rPr lang="en-US" err="1">
                <a:cs typeface="Calibri"/>
              </a:rPr>
              <a:t>οικονομικότερες</a:t>
            </a:r>
            <a:r>
              <a:rPr lang="en-US">
                <a:cs typeface="Calibri"/>
              </a:rPr>
              <a:t> υπ</a:t>
            </a:r>
            <a:r>
              <a:rPr lang="en-US" err="1">
                <a:cs typeface="Calibri"/>
              </a:rPr>
              <a:t>ηρεσίες</a:t>
            </a:r>
            <a:r>
              <a:rPr lang="en-US">
                <a:cs typeface="Calibri"/>
              </a:rPr>
              <a:t> επα</a:t>
            </a:r>
            <a:r>
              <a:rPr lang="en-US" err="1">
                <a:cs typeface="Calibri"/>
              </a:rPr>
              <a:t>γγελμ</a:t>
            </a:r>
            <a:r>
              <a:rPr lang="en-US">
                <a:cs typeface="Calibri"/>
              </a:rPr>
              <a:t>α</a:t>
            </a:r>
            <a:r>
              <a:rPr lang="en-US" err="1">
                <a:cs typeface="Calibri"/>
              </a:rPr>
              <a:t>τικού</a:t>
            </a:r>
            <a:r>
              <a:rPr lang="en-US">
                <a:cs typeface="Calibri"/>
              </a:rPr>
              <a:t> π</a:t>
            </a:r>
            <a:r>
              <a:rPr lang="en-US" err="1">
                <a:cs typeface="Calibri"/>
              </a:rPr>
              <a:t>ροσ</a:t>
            </a:r>
            <a:r>
              <a:rPr lang="en-US">
                <a:cs typeface="Calibri"/>
              </a:rPr>
              <a:t>ανα</a:t>
            </a:r>
            <a:r>
              <a:rPr lang="en-US" err="1">
                <a:cs typeface="Calibri"/>
              </a:rPr>
              <a:t>τολισμού</a:t>
            </a:r>
            <a:r>
              <a:rPr lang="en-US">
                <a:cs typeface="Calibri"/>
              </a:rPr>
              <a:t> και θα π</a:t>
            </a:r>
            <a:r>
              <a:rPr lang="en-US" err="1">
                <a:cs typeface="Calibri"/>
              </a:rPr>
              <a:t>ροσ</a:t>
            </a:r>
            <a:r>
              <a:rPr lang="en-US">
                <a:cs typeface="Calibri"/>
              </a:rPr>
              <a:t>πα</a:t>
            </a:r>
            <a:r>
              <a:rPr lang="en-US" err="1">
                <a:cs typeface="Calibri"/>
              </a:rPr>
              <a:t>θήσει</a:t>
            </a:r>
            <a:r>
              <a:rPr lang="en-US">
                <a:cs typeface="Calibri"/>
              </a:rPr>
              <a:t> να ανα</a:t>
            </a:r>
            <a:r>
              <a:rPr lang="en-US" err="1">
                <a:cs typeface="Calibri"/>
              </a:rPr>
              <a:t>δείξει</a:t>
            </a:r>
            <a:r>
              <a:rPr lang="en-US">
                <a:cs typeface="Calibri"/>
              </a:rPr>
              <a:t> τα </a:t>
            </a:r>
            <a:r>
              <a:rPr lang="en-US" err="1">
                <a:cs typeface="Calibri"/>
              </a:rPr>
              <a:t>ωφέλη</a:t>
            </a:r>
            <a:r>
              <a:rPr lang="en-US">
                <a:cs typeface="Calibri"/>
              </a:rPr>
              <a:t> </a:t>
            </a:r>
            <a:r>
              <a:rPr lang="en-US" err="1">
                <a:cs typeface="Calibri"/>
              </a:rPr>
              <a:t>του</a:t>
            </a:r>
            <a:r>
              <a:rPr lang="en-US">
                <a:cs typeface="Calibri"/>
              </a:rPr>
              <a:t> </a:t>
            </a:r>
            <a:r>
              <a:rPr lang="en-US" err="1">
                <a:cs typeface="Calibri"/>
              </a:rPr>
              <a:t>μέσ</a:t>
            </a:r>
            <a:r>
              <a:rPr lang="en-US">
                <a:cs typeface="Calibri"/>
              </a:rPr>
              <a:t>α από </a:t>
            </a:r>
            <a:r>
              <a:rPr lang="en-US" err="1">
                <a:cs typeface="Calibri"/>
              </a:rPr>
              <a:t>την</a:t>
            </a:r>
            <a:r>
              <a:rPr lang="en-US">
                <a:cs typeface="Calibri"/>
              </a:rPr>
              <a:t> </a:t>
            </a:r>
            <a:r>
              <a:rPr lang="en-US" err="1">
                <a:cs typeface="Calibri"/>
              </a:rPr>
              <a:t>χρήση</a:t>
            </a:r>
            <a:r>
              <a:rPr lang="en-US">
                <a:cs typeface="Calibri"/>
              </a:rPr>
              <a:t> </a:t>
            </a:r>
            <a:r>
              <a:rPr lang="en-US" err="1">
                <a:cs typeface="Calibri"/>
              </a:rPr>
              <a:t>ψηφι</a:t>
            </a:r>
            <a:r>
              <a:rPr lang="en-US">
                <a:cs typeface="Calibri"/>
              </a:rPr>
              <a:t>α</a:t>
            </a:r>
            <a:r>
              <a:rPr lang="en-US" err="1">
                <a:cs typeface="Calibri"/>
              </a:rPr>
              <a:t>κών</a:t>
            </a:r>
            <a:r>
              <a:rPr lang="en-US">
                <a:cs typeface="Calibri"/>
              </a:rPr>
              <a:t> </a:t>
            </a:r>
            <a:r>
              <a:rPr lang="en-US" err="1">
                <a:cs typeface="Calibri"/>
              </a:rPr>
              <a:t>εργ</a:t>
            </a:r>
            <a:r>
              <a:rPr lang="en-US">
                <a:cs typeface="Calibri"/>
              </a:rPr>
              <a:t>α</a:t>
            </a:r>
            <a:r>
              <a:rPr lang="en-US" err="1">
                <a:cs typeface="Calibri"/>
              </a:rPr>
              <a:t>λείων</a:t>
            </a:r>
            <a:r>
              <a:rPr lang="en-US">
                <a:cs typeface="Calibri"/>
              </a:rPr>
              <a:t>.</a:t>
            </a:r>
          </a:p>
          <a:p>
            <a:pPr>
              <a:buClr>
                <a:srgbClr val="FFFFFF"/>
              </a:buClr>
            </a:pPr>
            <a:endParaRPr lang="en-US">
              <a:cs typeface="Calibri"/>
            </a:endParaRPr>
          </a:p>
          <a:p>
            <a:endParaRPr lang="en-US">
              <a:cs typeface="Calibri"/>
            </a:endParaRPr>
          </a:p>
        </p:txBody>
      </p:sp>
      <p:pic>
        <p:nvPicPr>
          <p:cNvPr id="5" name="Εικόνα 5" descr="Εικόνα που περιέχει λογότυπο&#10;&#10;Περιγραφή που δημιουργήθηκε αυτόματα">
            <a:extLst>
              <a:ext uri="{FF2B5EF4-FFF2-40B4-BE49-F238E27FC236}">
                <a16:creationId xmlns:a16="http://schemas.microsoft.com/office/drawing/2014/main" id="{1D8939E7-3BF2-095C-1F52-2DEC4C38DA93}"/>
              </a:ext>
            </a:extLst>
          </p:cNvPr>
          <p:cNvPicPr>
            <a:picLocks noGrp="1" noChangeAspect="1"/>
          </p:cNvPicPr>
          <p:nvPr>
            <p:ph sz="half" idx="2"/>
          </p:nvPr>
        </p:nvPicPr>
        <p:blipFill>
          <a:blip r:embed="rId4"/>
          <a:stretch>
            <a:fillRect/>
          </a:stretch>
        </p:blipFill>
        <p:spPr>
          <a:xfrm>
            <a:off x="6682397" y="4502639"/>
            <a:ext cx="3592252" cy="201636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090707559"/>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28" name="Picture 17">
            <a:extLst>
              <a:ext uri="{FF2B5EF4-FFF2-40B4-BE49-F238E27FC236}">
                <a16:creationId xmlns:a16="http://schemas.microsoft.com/office/drawing/2014/main" id="{211E6139-248B-476F-BE9E-11408874095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Τίτλος 1">
            <a:extLst>
              <a:ext uri="{FF2B5EF4-FFF2-40B4-BE49-F238E27FC236}">
                <a16:creationId xmlns:a16="http://schemas.microsoft.com/office/drawing/2014/main" id="{0C3CC382-E329-8392-CFFC-1375A3B06E6A}"/>
              </a:ext>
            </a:extLst>
          </p:cNvPr>
          <p:cNvSpPr>
            <a:spLocks noGrp="1"/>
          </p:cNvSpPr>
          <p:nvPr>
            <p:ph type="title"/>
          </p:nvPr>
        </p:nvSpPr>
        <p:spPr>
          <a:xfrm>
            <a:off x="187569" y="131518"/>
            <a:ext cx="4784929" cy="1035579"/>
          </a:xfrm>
        </p:spPr>
        <p:txBody>
          <a:bodyPr vert="horz" lIns="91440" tIns="45720" rIns="91440" bIns="45720" rtlCol="0" anchor="ctr">
            <a:normAutofit/>
          </a:bodyPr>
          <a:lstStyle/>
          <a:p>
            <a:r>
              <a:rPr lang="en-US" dirty="0" err="1"/>
              <a:t>ΛΥση</a:t>
            </a:r>
            <a:r>
              <a:rPr lang="en-US" dirty="0"/>
              <a:t> (Η Υπ</a:t>
            </a:r>
            <a:r>
              <a:rPr lang="en-US" dirty="0" err="1"/>
              <a:t>ηρεσΙ</a:t>
            </a:r>
            <a:r>
              <a:rPr lang="en-US" dirty="0"/>
              <a:t>α)</a:t>
            </a:r>
          </a:p>
          <a:p>
            <a:endParaRPr lang="en-US"/>
          </a:p>
        </p:txBody>
      </p:sp>
      <p:sp>
        <p:nvSpPr>
          <p:cNvPr id="3" name="Θέση περιεχομένου 2">
            <a:extLst>
              <a:ext uri="{FF2B5EF4-FFF2-40B4-BE49-F238E27FC236}">
                <a16:creationId xmlns:a16="http://schemas.microsoft.com/office/drawing/2014/main" id="{651983DB-1FF4-4552-36F6-05DB80FD81C0}"/>
              </a:ext>
            </a:extLst>
          </p:cNvPr>
          <p:cNvSpPr>
            <a:spLocks noGrp="1"/>
          </p:cNvSpPr>
          <p:nvPr>
            <p:ph sz="half" idx="1"/>
          </p:nvPr>
        </p:nvSpPr>
        <p:spPr>
          <a:xfrm>
            <a:off x="109416" y="1086992"/>
            <a:ext cx="7950158" cy="6071901"/>
          </a:xfrm>
        </p:spPr>
        <p:txBody>
          <a:bodyPr vert="horz" lIns="91440" tIns="45720" rIns="91440" bIns="45720" rtlCol="0" anchor="ctr">
            <a:noAutofit/>
          </a:bodyPr>
          <a:lstStyle/>
          <a:p>
            <a:pPr marL="0" indent="0">
              <a:lnSpc>
                <a:spcPct val="90000"/>
              </a:lnSpc>
              <a:buNone/>
            </a:pPr>
            <a:r>
              <a:rPr lang="en-US" sz="1400" dirty="0"/>
              <a:t>Η </a:t>
            </a:r>
            <a:r>
              <a:rPr lang="en-US" sz="1400" err="1"/>
              <a:t>εφ</a:t>
            </a:r>
            <a:r>
              <a:rPr lang="en-US" sz="1400" dirty="0"/>
              <a:t>α</a:t>
            </a:r>
            <a:r>
              <a:rPr lang="en-US" sz="1400" err="1"/>
              <a:t>ρμογή</a:t>
            </a:r>
            <a:r>
              <a:rPr lang="en-US" sz="1400" dirty="0"/>
              <a:t> μας θα α</a:t>
            </a:r>
            <a:r>
              <a:rPr lang="en-US" sz="1400" err="1"/>
              <a:t>κολουθήσει</a:t>
            </a:r>
            <a:r>
              <a:rPr lang="en-US" sz="1400" dirty="0"/>
              <a:t> </a:t>
            </a:r>
            <a:r>
              <a:rPr lang="en-US" sz="1400" err="1"/>
              <a:t>τη</a:t>
            </a:r>
            <a:r>
              <a:rPr lang="en-US" sz="1400" dirty="0"/>
              <a:t> </a:t>
            </a:r>
            <a:r>
              <a:rPr lang="en-US" sz="1400" err="1"/>
              <a:t>στρ</a:t>
            </a:r>
            <a:r>
              <a:rPr lang="en-US" sz="1400" dirty="0"/>
              <a:t>α</a:t>
            </a:r>
            <a:r>
              <a:rPr lang="en-US" sz="1400" err="1"/>
              <a:t>τηγική</a:t>
            </a:r>
            <a:r>
              <a:rPr lang="en-US" sz="1400" dirty="0"/>
              <a:t> freemium πα</a:t>
            </a:r>
            <a:r>
              <a:rPr lang="en-US" sz="1400" err="1"/>
              <a:t>ρέχοντ</a:t>
            </a:r>
            <a:r>
              <a:rPr lang="en-US" sz="1400" dirty="0"/>
              <a:t>ας:</a:t>
            </a:r>
            <a:endParaRPr lang="en-US" sz="1400" dirty="0">
              <a:cs typeface="Calibri"/>
            </a:endParaRPr>
          </a:p>
          <a:p>
            <a:pPr marL="0" indent="0">
              <a:lnSpc>
                <a:spcPct val="90000"/>
              </a:lnSpc>
              <a:buNone/>
            </a:pPr>
            <a:r>
              <a:rPr lang="en-US" sz="1400" u="sng" dirty="0"/>
              <a:t>Free:</a:t>
            </a:r>
            <a:endParaRPr lang="en-US" sz="1400" u="sng">
              <a:cs typeface="Calibri"/>
            </a:endParaRPr>
          </a:p>
          <a:p>
            <a:pPr>
              <a:lnSpc>
                <a:spcPct val="90000"/>
              </a:lnSpc>
            </a:pPr>
            <a:r>
              <a:rPr lang="en-US" sz="1400" err="1"/>
              <a:t>Μεγάλη</a:t>
            </a:r>
            <a:r>
              <a:rPr lang="en-US" sz="1400" dirty="0"/>
              <a:t> </a:t>
            </a:r>
            <a:r>
              <a:rPr lang="en-US" sz="1400" err="1"/>
              <a:t>δεξ</a:t>
            </a:r>
            <a:r>
              <a:rPr lang="en-US" sz="1400" dirty="0"/>
              <a:t>α</a:t>
            </a:r>
            <a:r>
              <a:rPr lang="en-US" sz="1400" err="1"/>
              <a:t>μενή</a:t>
            </a:r>
            <a:r>
              <a:rPr lang="en-US" sz="1400" dirty="0"/>
              <a:t> βα</a:t>
            </a:r>
            <a:r>
              <a:rPr lang="en-US" sz="1400" err="1"/>
              <a:t>σικών</a:t>
            </a:r>
            <a:r>
              <a:rPr lang="en-US" sz="1400" dirty="0"/>
              <a:t> π</a:t>
            </a:r>
            <a:r>
              <a:rPr lang="en-US" sz="1400" err="1"/>
              <a:t>ληροφοριών</a:t>
            </a:r>
            <a:r>
              <a:rPr lang="en-US" sz="1400" dirty="0"/>
              <a:t> π</a:t>
            </a:r>
            <a:r>
              <a:rPr lang="en-US" sz="1400" err="1"/>
              <a:t>ου</a:t>
            </a:r>
            <a:r>
              <a:rPr lang="en-US" sz="1400" dirty="0"/>
              <a:t> α</a:t>
            </a:r>
            <a:r>
              <a:rPr lang="en-US" sz="1400" err="1"/>
              <a:t>φορούν</a:t>
            </a:r>
            <a:r>
              <a:rPr lang="en-US" sz="1400" dirty="0"/>
              <a:t> τα </a:t>
            </a:r>
            <a:r>
              <a:rPr lang="en-US" sz="1400" err="1"/>
              <a:t>ελληνικά</a:t>
            </a:r>
            <a:r>
              <a:rPr lang="en-US" sz="1400" dirty="0"/>
              <a:t> πα</a:t>
            </a:r>
            <a:r>
              <a:rPr lang="en-US" sz="1400" err="1"/>
              <a:t>νε</a:t>
            </a:r>
            <a:r>
              <a:rPr lang="en-US" sz="1400" dirty="0"/>
              <a:t>π</a:t>
            </a:r>
            <a:r>
              <a:rPr lang="en-US" sz="1400" err="1"/>
              <a:t>ιστήμι</a:t>
            </a:r>
            <a:r>
              <a:rPr lang="en-US" sz="1400" dirty="0"/>
              <a:t>α όπ</a:t>
            </a:r>
            <a:r>
              <a:rPr lang="en-US" sz="1400" err="1"/>
              <a:t>ως</a:t>
            </a:r>
            <a:r>
              <a:rPr lang="en-US" sz="1400" dirty="0"/>
              <a:t> τα π</a:t>
            </a:r>
            <a:r>
              <a:rPr lang="en-US" sz="1400" err="1"/>
              <a:t>ρογράμμ</a:t>
            </a:r>
            <a:r>
              <a:rPr lang="en-US" sz="1400" dirty="0"/>
              <a:t>ατα σπ</a:t>
            </a:r>
            <a:r>
              <a:rPr lang="en-US" sz="1400" err="1"/>
              <a:t>ουδών</a:t>
            </a:r>
            <a:r>
              <a:rPr lang="en-US" sz="1400" dirty="0"/>
              <a:t> και </a:t>
            </a:r>
            <a:r>
              <a:rPr lang="en-US" sz="1400" err="1"/>
              <a:t>τις</a:t>
            </a:r>
            <a:r>
              <a:rPr lang="en-US" sz="1400" dirty="0"/>
              <a:t> β</a:t>
            </a:r>
            <a:r>
              <a:rPr lang="en-US" sz="1400" err="1"/>
              <a:t>άσεις</a:t>
            </a:r>
            <a:r>
              <a:rPr lang="en-US" sz="1400" dirty="0"/>
              <a:t> </a:t>
            </a:r>
            <a:r>
              <a:rPr lang="en-US" sz="1400" err="1"/>
              <a:t>εισ</a:t>
            </a:r>
            <a:r>
              <a:rPr lang="en-US" sz="1400" dirty="0"/>
              <a:t>α</a:t>
            </a:r>
            <a:r>
              <a:rPr lang="en-US" sz="1400" err="1"/>
              <a:t>γωγής</a:t>
            </a:r>
            <a:r>
              <a:rPr lang="en-US" sz="1400" dirty="0"/>
              <a:t>.</a:t>
            </a:r>
            <a:endParaRPr lang="en-US" sz="1400" dirty="0">
              <a:cs typeface="Calibri"/>
            </a:endParaRPr>
          </a:p>
          <a:p>
            <a:pPr>
              <a:lnSpc>
                <a:spcPct val="90000"/>
              </a:lnSpc>
            </a:pPr>
            <a:r>
              <a:rPr lang="en-US" sz="1400" dirty="0"/>
              <a:t>Τα απ</a:t>
            </a:r>
            <a:r>
              <a:rPr lang="en-US" sz="1400" err="1"/>
              <a:t>οτελέσμ</a:t>
            </a:r>
            <a:r>
              <a:rPr lang="en-US" sz="1400" dirty="0"/>
              <a:t>ατα </a:t>
            </a:r>
            <a:r>
              <a:rPr lang="en-US" sz="1400" err="1"/>
              <a:t>των</a:t>
            </a:r>
            <a:r>
              <a:rPr lang="en-US" sz="1400" dirty="0"/>
              <a:t> </a:t>
            </a:r>
            <a:r>
              <a:rPr lang="en-US" sz="1400" err="1"/>
              <a:t>τεστ</a:t>
            </a:r>
            <a:r>
              <a:rPr lang="en-US" sz="1400" dirty="0"/>
              <a:t> </a:t>
            </a:r>
            <a:r>
              <a:rPr lang="en-US" sz="1400" err="1"/>
              <a:t>δεξιοτήτων</a:t>
            </a:r>
            <a:r>
              <a:rPr lang="en-US" sz="1400" dirty="0"/>
              <a:t> και π</a:t>
            </a:r>
            <a:r>
              <a:rPr lang="en-US" sz="1400" err="1"/>
              <a:t>ροσω</a:t>
            </a:r>
            <a:r>
              <a:rPr lang="en-US" sz="1400" dirty="0"/>
              <a:t>π</a:t>
            </a:r>
            <a:r>
              <a:rPr lang="en-US" sz="1400" err="1"/>
              <a:t>ικότητ</a:t>
            </a:r>
            <a:r>
              <a:rPr lang="en-US" sz="1400" dirty="0"/>
              <a:t>ας.</a:t>
            </a:r>
            <a:endParaRPr lang="en-US" sz="1400" dirty="0">
              <a:cs typeface="Calibri"/>
            </a:endParaRPr>
          </a:p>
          <a:p>
            <a:pPr>
              <a:lnSpc>
                <a:spcPct val="90000"/>
              </a:lnSpc>
            </a:pPr>
            <a:r>
              <a:rPr lang="en-US" sz="1400" err="1"/>
              <a:t>Δυν</a:t>
            </a:r>
            <a:r>
              <a:rPr lang="en-US" sz="1400" dirty="0"/>
              <a:t>α</a:t>
            </a:r>
            <a:r>
              <a:rPr lang="en-US" sz="1400" err="1"/>
              <a:t>τότητ</a:t>
            </a:r>
            <a:r>
              <a:rPr lang="en-US" sz="1400" dirty="0"/>
              <a:t>α απ</a:t>
            </a:r>
            <a:r>
              <a:rPr lang="en-US" sz="1400" err="1"/>
              <a:t>οθήκευσης</a:t>
            </a:r>
            <a:r>
              <a:rPr lang="en-US" sz="1400" dirty="0"/>
              <a:t> και </a:t>
            </a:r>
            <a:r>
              <a:rPr lang="en-US" sz="1400" err="1"/>
              <a:t>σύγκρισης</a:t>
            </a:r>
            <a:r>
              <a:rPr lang="en-US" sz="1400" dirty="0"/>
              <a:t> αγαπ</a:t>
            </a:r>
            <a:r>
              <a:rPr lang="en-US" sz="1400" err="1"/>
              <a:t>ημένων</a:t>
            </a:r>
            <a:r>
              <a:rPr lang="en-US" sz="1400" dirty="0"/>
              <a:t> </a:t>
            </a:r>
            <a:r>
              <a:rPr lang="en-US" sz="1400" err="1"/>
              <a:t>τμημάτων</a:t>
            </a:r>
            <a:r>
              <a:rPr lang="en-US" sz="1400" dirty="0"/>
              <a:t> πα</a:t>
            </a:r>
            <a:r>
              <a:rPr lang="en-US" sz="1400" err="1"/>
              <a:t>νε</a:t>
            </a:r>
            <a:r>
              <a:rPr lang="en-US" sz="1400" dirty="0"/>
              <a:t>π</a:t>
            </a:r>
            <a:r>
              <a:rPr lang="en-US" sz="1400" err="1"/>
              <a:t>ιστημίων</a:t>
            </a:r>
            <a:r>
              <a:rPr lang="en-US" sz="1400" dirty="0"/>
              <a:t>.</a:t>
            </a:r>
            <a:endParaRPr lang="en-US" sz="1400" dirty="0">
              <a:cs typeface="Calibri"/>
            </a:endParaRPr>
          </a:p>
          <a:p>
            <a:pPr>
              <a:lnSpc>
                <a:spcPct val="90000"/>
              </a:lnSpc>
            </a:pPr>
            <a:r>
              <a:rPr lang="en-US" sz="1400" spc="5" dirty="0" err="1"/>
              <a:t>Δυν</a:t>
            </a:r>
            <a:r>
              <a:rPr lang="en-US" sz="1400" spc="5" dirty="0"/>
              <a:t>α</a:t>
            </a:r>
            <a:r>
              <a:rPr lang="en-US" sz="1400" spc="5" dirty="0" err="1"/>
              <a:t>τότητ</a:t>
            </a:r>
            <a:r>
              <a:rPr lang="en-US" sz="1400" spc="5" dirty="0"/>
              <a:t>α</a:t>
            </a:r>
            <a:r>
              <a:rPr lang="en-US" sz="1400" spc="-75" dirty="0"/>
              <a:t> </a:t>
            </a:r>
            <a:r>
              <a:rPr lang="en-US" sz="1400" spc="5" dirty="0" err="1"/>
              <a:t>τηλεδιάσκεψης</a:t>
            </a:r>
            <a:r>
              <a:rPr lang="en-US" sz="1400" spc="-55" dirty="0"/>
              <a:t> </a:t>
            </a:r>
            <a:r>
              <a:rPr lang="en-US" sz="1400" spc="-5" dirty="0" err="1"/>
              <a:t>με</a:t>
            </a:r>
            <a:r>
              <a:rPr lang="en-US" sz="1400" spc="-60" dirty="0"/>
              <a:t> </a:t>
            </a:r>
            <a:r>
              <a:rPr lang="en-US" sz="1400" spc="-10" dirty="0" err="1"/>
              <a:t>σύμ</a:t>
            </a:r>
            <a:r>
              <a:rPr lang="en-US" sz="1400" spc="-10" dirty="0"/>
              <a:t>β</a:t>
            </a:r>
            <a:r>
              <a:rPr lang="en-US" sz="1400" spc="-10" dirty="0" err="1"/>
              <a:t>ουλο</a:t>
            </a:r>
            <a:r>
              <a:rPr lang="en-US" sz="1400" spc="-90" dirty="0"/>
              <a:t> </a:t>
            </a:r>
            <a:r>
              <a:rPr lang="en-US" sz="1400" spc="-5" dirty="0" err="1"/>
              <a:t>της</a:t>
            </a:r>
            <a:r>
              <a:rPr lang="en-US" sz="1400" spc="5" dirty="0"/>
              <a:t> </a:t>
            </a:r>
            <a:r>
              <a:rPr lang="en-US" sz="1400" spc="10" dirty="0" err="1"/>
              <a:t>ετ</a:t>
            </a:r>
            <a:r>
              <a:rPr lang="en-US" sz="1400" spc="10" dirty="0"/>
              <a:t>α</a:t>
            </a:r>
            <a:r>
              <a:rPr lang="en-US" sz="1400" spc="10" dirty="0" err="1"/>
              <a:t>ιρεί</a:t>
            </a:r>
            <a:r>
              <a:rPr lang="en-US" sz="1400" spc="10" dirty="0"/>
              <a:t>ας</a:t>
            </a:r>
            <a:r>
              <a:rPr lang="en-US" sz="1400" spc="-70" dirty="0"/>
              <a:t> </a:t>
            </a:r>
            <a:r>
              <a:rPr lang="en-US" sz="1400" spc="5" dirty="0"/>
              <a:t>κα</a:t>
            </a:r>
            <a:r>
              <a:rPr lang="en-US" sz="1400" spc="5" dirty="0" err="1"/>
              <a:t>τό</a:t>
            </a:r>
            <a:r>
              <a:rPr lang="en-US" sz="1400" spc="5" dirty="0"/>
              <a:t>π</a:t>
            </a:r>
            <a:r>
              <a:rPr lang="en-US" sz="1400" spc="5" dirty="0" err="1"/>
              <a:t>ιν</a:t>
            </a:r>
            <a:r>
              <a:rPr lang="en-US" sz="1400" spc="-50" dirty="0"/>
              <a:t> </a:t>
            </a:r>
            <a:r>
              <a:rPr lang="en-US" sz="1400" dirty="0"/>
              <a:t>α</a:t>
            </a:r>
            <a:r>
              <a:rPr lang="en-US" sz="1400" dirty="0" err="1"/>
              <a:t>ιτήμ</a:t>
            </a:r>
            <a:r>
              <a:rPr lang="en-US" sz="1400" dirty="0"/>
              <a:t>α</a:t>
            </a:r>
            <a:r>
              <a:rPr lang="en-US" sz="1400" dirty="0" err="1"/>
              <a:t>τος</a:t>
            </a:r>
            <a:r>
              <a:rPr lang="en-US" sz="1400" spc="-75" dirty="0"/>
              <a:t> </a:t>
            </a:r>
            <a:r>
              <a:rPr lang="en-US" sz="1400" spc="15" dirty="0"/>
              <a:t>ρα</a:t>
            </a:r>
            <a:r>
              <a:rPr lang="en-US" sz="1400" spc="15" dirty="0" err="1"/>
              <a:t>ντε</a:t>
            </a:r>
            <a:r>
              <a:rPr lang="en-US" sz="1400" spc="15" dirty="0"/>
              <a:t>β</a:t>
            </a:r>
            <a:r>
              <a:rPr lang="en-US" sz="1400" spc="15" dirty="0" err="1"/>
              <a:t>ού</a:t>
            </a:r>
            <a:r>
              <a:rPr lang="en-US" sz="1400" spc="-110" dirty="0"/>
              <a:t> </a:t>
            </a:r>
            <a:r>
              <a:rPr lang="en-US" sz="1400" spc="-25" dirty="0" err="1"/>
              <a:t>με</a:t>
            </a:r>
            <a:r>
              <a:rPr lang="en-US" sz="1400" spc="-25" dirty="0"/>
              <a:t> </a:t>
            </a:r>
            <a:r>
              <a:rPr lang="en-US" sz="1400" spc="-300" dirty="0"/>
              <a:t> </a:t>
            </a:r>
            <a:r>
              <a:rPr lang="en-US" sz="1400" spc="-5" dirty="0" err="1"/>
              <a:t>κόστος</a:t>
            </a:r>
            <a:r>
              <a:rPr lang="en-US" sz="1400" spc="-10" dirty="0"/>
              <a:t> </a:t>
            </a:r>
            <a:r>
              <a:rPr lang="en-US" sz="1400" spc="25" dirty="0"/>
              <a:t>50</a:t>
            </a:r>
            <a:r>
              <a:rPr lang="en-US" sz="1400" spc="-65" dirty="0"/>
              <a:t> </a:t>
            </a:r>
            <a:r>
              <a:rPr lang="en-US" sz="1400" spc="35" dirty="0"/>
              <a:t>€.</a:t>
            </a:r>
            <a:endParaRPr lang="en-US" sz="1400" dirty="0">
              <a:cs typeface="Calibri"/>
            </a:endParaRPr>
          </a:p>
          <a:p>
            <a:pPr marL="0" indent="0">
              <a:lnSpc>
                <a:spcPct val="90000"/>
              </a:lnSpc>
              <a:buNone/>
            </a:pPr>
            <a:r>
              <a:rPr lang="en-US" sz="1400" u="sng" dirty="0"/>
              <a:t>Premium:</a:t>
            </a:r>
            <a:endParaRPr lang="en-US" sz="1400" u="sng" dirty="0">
              <a:cs typeface="Calibri"/>
            </a:endParaRPr>
          </a:p>
          <a:p>
            <a:pPr marL="298450" indent="-286385">
              <a:lnSpc>
                <a:spcPct val="90000"/>
              </a:lnSpc>
              <a:tabLst>
                <a:tab pos="298450" algn="l"/>
                <a:tab pos="299085" algn="l"/>
              </a:tabLst>
            </a:pPr>
            <a:r>
              <a:rPr lang="en-US" sz="1400" spc="55" dirty="0" err="1"/>
              <a:t>Το</a:t>
            </a:r>
            <a:r>
              <a:rPr lang="en-US" sz="1400" spc="55" dirty="0"/>
              <a:t> </a:t>
            </a:r>
            <a:r>
              <a:rPr lang="en-US" sz="1400" spc="-40" dirty="0" err="1"/>
              <a:t>κ</a:t>
            </a:r>
            <a:r>
              <a:rPr lang="en-US" sz="1400" spc="5" dirty="0" err="1"/>
              <a:t>ό</a:t>
            </a:r>
            <a:r>
              <a:rPr lang="en-US" sz="1400" dirty="0" err="1"/>
              <a:t>σ</a:t>
            </a:r>
            <a:r>
              <a:rPr lang="en-US" sz="1400" spc="-15" dirty="0" err="1"/>
              <a:t>τ</a:t>
            </a:r>
            <a:r>
              <a:rPr lang="en-US" sz="1400" spc="5" dirty="0" err="1"/>
              <a:t>ο</a:t>
            </a:r>
            <a:r>
              <a:rPr lang="en-US" sz="1400" spc="10" dirty="0" err="1"/>
              <a:t>ς</a:t>
            </a:r>
            <a:r>
              <a:rPr lang="en-US" sz="1400" spc="-85" dirty="0"/>
              <a:t> </a:t>
            </a:r>
            <a:r>
              <a:rPr lang="en-US" sz="1400" spc="-20" dirty="0" err="1"/>
              <a:t>τ</a:t>
            </a:r>
            <a:r>
              <a:rPr lang="en-US" sz="1400" spc="5" dirty="0" err="1"/>
              <a:t>ο</a:t>
            </a:r>
            <a:r>
              <a:rPr lang="en-US" sz="1400" spc="10" dirty="0" err="1"/>
              <a:t>υ</a:t>
            </a:r>
            <a:r>
              <a:rPr lang="en-US" sz="1400" spc="-45" dirty="0"/>
              <a:t> </a:t>
            </a:r>
            <a:r>
              <a:rPr lang="en-US" sz="1400" spc="5" dirty="0"/>
              <a:t>p</a:t>
            </a:r>
            <a:r>
              <a:rPr lang="en-US" sz="1400" spc="35" dirty="0"/>
              <a:t>r</a:t>
            </a:r>
            <a:r>
              <a:rPr lang="en-US" sz="1400" spc="-25" dirty="0"/>
              <a:t>e</a:t>
            </a:r>
            <a:r>
              <a:rPr lang="en-US" sz="1400" spc="5" dirty="0"/>
              <a:t>m</a:t>
            </a:r>
            <a:r>
              <a:rPr lang="en-US" sz="1400" spc="-25" dirty="0"/>
              <a:t>i</a:t>
            </a:r>
            <a:r>
              <a:rPr lang="en-US" sz="1400" spc="5" dirty="0"/>
              <a:t>u</a:t>
            </a:r>
            <a:r>
              <a:rPr lang="en-US" sz="1400" spc="20" dirty="0"/>
              <a:t>m</a:t>
            </a:r>
            <a:r>
              <a:rPr lang="en-US" sz="1400" spc="-30" dirty="0"/>
              <a:t> </a:t>
            </a:r>
            <a:r>
              <a:rPr lang="en-US" sz="1400" dirty="0"/>
              <a:t>θ</a:t>
            </a:r>
            <a:r>
              <a:rPr lang="en-US" sz="1400" spc="15" dirty="0"/>
              <a:t>α</a:t>
            </a:r>
            <a:r>
              <a:rPr lang="en-US" sz="1400" spc="-10" dirty="0"/>
              <a:t> </a:t>
            </a:r>
            <a:r>
              <a:rPr lang="en-US" sz="1400" spc="30" dirty="0" err="1"/>
              <a:t>ε</a:t>
            </a:r>
            <a:r>
              <a:rPr lang="en-US" sz="1400" spc="-15" dirty="0" err="1"/>
              <a:t>ί</a:t>
            </a:r>
            <a:r>
              <a:rPr lang="en-US" sz="1400" spc="45" dirty="0" err="1"/>
              <a:t>ν</a:t>
            </a:r>
            <a:r>
              <a:rPr lang="en-US" sz="1400" spc="25" dirty="0"/>
              <a:t>α</a:t>
            </a:r>
            <a:r>
              <a:rPr lang="en-US" sz="1400" spc="5" dirty="0"/>
              <a:t>ι</a:t>
            </a:r>
            <a:r>
              <a:rPr lang="en-US" sz="1400" spc="-110" dirty="0"/>
              <a:t> </a:t>
            </a:r>
            <a:r>
              <a:rPr lang="en-US" sz="1400" spc="30" dirty="0"/>
              <a:t>1</a:t>
            </a:r>
            <a:r>
              <a:rPr lang="en-US" sz="1400" spc="10" dirty="0"/>
              <a:t>5</a:t>
            </a:r>
            <a:r>
              <a:rPr lang="en-US" sz="1400" spc="-60" dirty="0"/>
              <a:t> </a:t>
            </a:r>
            <a:r>
              <a:rPr lang="en-US" sz="1400" spc="35" dirty="0"/>
              <a:t>€.</a:t>
            </a:r>
            <a:endParaRPr lang="en-US" sz="1400" dirty="0">
              <a:cs typeface="Calibri"/>
            </a:endParaRPr>
          </a:p>
          <a:p>
            <a:pPr marL="298450" indent="-286385">
              <a:lnSpc>
                <a:spcPct val="90000"/>
              </a:lnSpc>
              <a:tabLst>
                <a:tab pos="298450" algn="l"/>
                <a:tab pos="299085" algn="l"/>
              </a:tabLst>
            </a:pPr>
            <a:r>
              <a:rPr lang="en-US" sz="1400" spc="5" err="1"/>
              <a:t>Στ</a:t>
            </a:r>
            <a:r>
              <a:rPr lang="en-US" sz="1400" spc="5" dirty="0"/>
              <a:t>α</a:t>
            </a:r>
            <a:r>
              <a:rPr lang="en-US" sz="1400" spc="-75" dirty="0"/>
              <a:t> </a:t>
            </a:r>
            <a:r>
              <a:rPr lang="en-US" sz="1400" spc="5" err="1"/>
              <a:t>τεστ</a:t>
            </a:r>
            <a:r>
              <a:rPr lang="en-US" sz="1400" spc="-40" dirty="0"/>
              <a:t> </a:t>
            </a:r>
            <a:r>
              <a:rPr lang="en-US" sz="1400" err="1"/>
              <a:t>δεξιοτήτων</a:t>
            </a:r>
            <a:r>
              <a:rPr lang="en-US" sz="1400" spc="-70" dirty="0"/>
              <a:t> </a:t>
            </a:r>
            <a:r>
              <a:rPr lang="en-US" sz="1400" dirty="0"/>
              <a:t>και</a:t>
            </a:r>
            <a:r>
              <a:rPr lang="en-US" sz="1400" spc="-25" dirty="0"/>
              <a:t> </a:t>
            </a:r>
            <a:r>
              <a:rPr lang="en-US" sz="1400" spc="5" dirty="0"/>
              <a:t>π</a:t>
            </a:r>
            <a:r>
              <a:rPr lang="en-US" sz="1400" spc="5" err="1"/>
              <a:t>ροσω</a:t>
            </a:r>
            <a:r>
              <a:rPr lang="en-US" sz="1400" spc="5" dirty="0"/>
              <a:t>π</a:t>
            </a:r>
            <a:r>
              <a:rPr lang="en-US" sz="1400" spc="5" err="1"/>
              <a:t>ικότητ</a:t>
            </a:r>
            <a:r>
              <a:rPr lang="en-US" sz="1400" spc="5" dirty="0"/>
              <a:t>ας</a:t>
            </a:r>
            <a:r>
              <a:rPr lang="en-US" sz="1400" spc="-80" dirty="0"/>
              <a:t> </a:t>
            </a:r>
            <a:r>
              <a:rPr lang="en-US" sz="1400" spc="10" dirty="0"/>
              <a:t>θα</a:t>
            </a:r>
            <a:r>
              <a:rPr lang="en-US" sz="1400" spc="-75" dirty="0"/>
              <a:t> </a:t>
            </a:r>
            <a:r>
              <a:rPr lang="en-US" sz="1400" spc="10" dirty="0"/>
              <a:t>π</a:t>
            </a:r>
            <a:r>
              <a:rPr lang="en-US" sz="1400" spc="10" err="1"/>
              <a:t>ροτείνοντ</a:t>
            </a:r>
            <a:r>
              <a:rPr lang="en-US" sz="1400" spc="10" dirty="0"/>
              <a:t>αι</a:t>
            </a:r>
            <a:r>
              <a:rPr lang="en-US" sz="1400" spc="-105" dirty="0"/>
              <a:t> </a:t>
            </a:r>
            <a:r>
              <a:rPr lang="en-US" sz="1400" spc="5" err="1"/>
              <a:t>οι</a:t>
            </a:r>
            <a:r>
              <a:rPr lang="en-US" sz="1400" spc="-110" dirty="0"/>
              <a:t> </a:t>
            </a:r>
            <a:r>
              <a:rPr lang="en-US" sz="1400" spc="10" dirty="0"/>
              <a:t>κα</a:t>
            </a:r>
            <a:r>
              <a:rPr lang="en-US" sz="1400" spc="10" err="1"/>
              <a:t>τάλληλες</a:t>
            </a:r>
            <a:r>
              <a:rPr lang="en-US" sz="1400" spc="-65" dirty="0"/>
              <a:t> </a:t>
            </a:r>
            <a:r>
              <a:rPr lang="en-US" sz="1400" spc="10" err="1"/>
              <a:t>σχολές</a:t>
            </a:r>
            <a:r>
              <a:rPr lang="en-US" sz="1400" spc="-140" dirty="0"/>
              <a:t> </a:t>
            </a:r>
            <a:r>
              <a:rPr lang="en-US" sz="1400" spc="-10" err="1"/>
              <a:t>γι</a:t>
            </a:r>
            <a:r>
              <a:rPr lang="en-US" sz="1400" spc="-10" dirty="0"/>
              <a:t>α</a:t>
            </a:r>
            <a:r>
              <a:rPr lang="en-US" sz="1400" spc="-75" dirty="0"/>
              <a:t> </a:t>
            </a:r>
            <a:r>
              <a:rPr lang="en-US" sz="1400" spc="-5" err="1"/>
              <a:t>τον</a:t>
            </a:r>
            <a:r>
              <a:rPr lang="en-US" sz="1400" spc="-5" dirty="0"/>
              <a:t> </a:t>
            </a:r>
            <a:r>
              <a:rPr lang="en-US" sz="1400" err="1"/>
              <a:t>χρήστη</a:t>
            </a:r>
            <a:r>
              <a:rPr lang="en-US" sz="1400" spc="-30" dirty="0"/>
              <a:t> </a:t>
            </a:r>
            <a:r>
              <a:rPr lang="en-US" sz="1400" spc="15" dirty="0"/>
              <a:t>λαμβ</a:t>
            </a:r>
            <a:r>
              <a:rPr lang="en-US" sz="1400" spc="15" err="1"/>
              <a:t>άνοντ</a:t>
            </a:r>
            <a:r>
              <a:rPr lang="en-US" sz="1400" spc="15" dirty="0"/>
              <a:t>ας</a:t>
            </a:r>
            <a:r>
              <a:rPr lang="en-US" sz="1400" spc="-75" dirty="0"/>
              <a:t> </a:t>
            </a:r>
            <a:r>
              <a:rPr lang="en-US" sz="1400" spc="5" dirty="0"/>
              <a:t>υπ</a:t>
            </a:r>
            <a:r>
              <a:rPr lang="en-US" sz="1400" spc="5" err="1"/>
              <a:t>όψη</a:t>
            </a:r>
            <a:r>
              <a:rPr lang="en-US" sz="1400" spc="-105" dirty="0"/>
              <a:t> </a:t>
            </a:r>
            <a:r>
              <a:rPr lang="en-US" sz="1400" spc="-5" dirty="0"/>
              <a:t>τα</a:t>
            </a:r>
            <a:r>
              <a:rPr lang="en-US" sz="1400" spc="-80" dirty="0"/>
              <a:t> </a:t>
            </a:r>
            <a:r>
              <a:rPr lang="en-US" sz="1400" spc="10" dirty="0"/>
              <a:t>απ</a:t>
            </a:r>
            <a:r>
              <a:rPr lang="en-US" sz="1400" spc="10" err="1"/>
              <a:t>οτελέσμ</a:t>
            </a:r>
            <a:r>
              <a:rPr lang="en-US" sz="1400" spc="10" dirty="0"/>
              <a:t>ατα</a:t>
            </a:r>
            <a:r>
              <a:rPr lang="en-US" sz="1400" spc="-75" dirty="0"/>
              <a:t> </a:t>
            </a:r>
            <a:r>
              <a:rPr lang="en-US" sz="1400" spc="-5" err="1"/>
              <a:t>του</a:t>
            </a:r>
            <a:r>
              <a:rPr lang="en-US" sz="1400" spc="-5" dirty="0"/>
              <a:t>.</a:t>
            </a:r>
            <a:endParaRPr lang="en-US" sz="1400" dirty="0">
              <a:cs typeface="Calibri"/>
            </a:endParaRPr>
          </a:p>
          <a:p>
            <a:pPr marL="298450" marR="119380" indent="-286385">
              <a:lnSpc>
                <a:spcPct val="90000"/>
              </a:lnSpc>
              <a:tabLst>
                <a:tab pos="298450" algn="l"/>
                <a:tab pos="299085" algn="l"/>
              </a:tabLst>
            </a:pPr>
            <a:r>
              <a:rPr lang="en-US" sz="1400" spc="10" err="1"/>
              <a:t>Μεγάλη</a:t>
            </a:r>
            <a:r>
              <a:rPr lang="en-US" sz="1400" spc="-105" dirty="0"/>
              <a:t> </a:t>
            </a:r>
            <a:r>
              <a:rPr lang="en-US" sz="1400" spc="15" err="1"/>
              <a:t>δεξ</a:t>
            </a:r>
            <a:r>
              <a:rPr lang="en-US" sz="1400" spc="15" dirty="0"/>
              <a:t>α</a:t>
            </a:r>
            <a:r>
              <a:rPr lang="en-US" sz="1400" spc="15" err="1"/>
              <a:t>μενή</a:t>
            </a:r>
            <a:r>
              <a:rPr lang="en-US" sz="1400" spc="-100" dirty="0"/>
              <a:t> </a:t>
            </a:r>
            <a:r>
              <a:rPr lang="en-US" sz="1400" spc="5" err="1"/>
              <a:t>εξειδικευμένων</a:t>
            </a:r>
            <a:r>
              <a:rPr lang="en-US" sz="1400" spc="-45" dirty="0"/>
              <a:t> </a:t>
            </a:r>
            <a:r>
              <a:rPr lang="en-US" sz="1400" spc="5" dirty="0"/>
              <a:t>π</a:t>
            </a:r>
            <a:r>
              <a:rPr lang="en-US" sz="1400" spc="5" err="1"/>
              <a:t>ληροφοριών</a:t>
            </a:r>
            <a:r>
              <a:rPr lang="en-US" sz="1400" spc="-135" dirty="0"/>
              <a:t> </a:t>
            </a:r>
            <a:r>
              <a:rPr lang="en-US" sz="1400" spc="20" dirty="0"/>
              <a:t>π</a:t>
            </a:r>
            <a:r>
              <a:rPr lang="en-US" sz="1400" spc="20" err="1"/>
              <a:t>ου</a:t>
            </a:r>
            <a:r>
              <a:rPr lang="en-US" sz="1400" spc="-110" dirty="0"/>
              <a:t> </a:t>
            </a:r>
            <a:r>
              <a:rPr lang="en-US" sz="1400" spc="5" dirty="0"/>
              <a:t>α</a:t>
            </a:r>
            <a:r>
              <a:rPr lang="en-US" sz="1400" spc="5" err="1"/>
              <a:t>φορούν</a:t>
            </a:r>
            <a:r>
              <a:rPr lang="en-US" sz="1400" spc="-55" dirty="0"/>
              <a:t> </a:t>
            </a:r>
            <a:r>
              <a:rPr lang="en-US" sz="1400" spc="-5" dirty="0"/>
              <a:t>τα</a:t>
            </a:r>
            <a:r>
              <a:rPr lang="en-US" sz="1400" spc="-70" dirty="0"/>
              <a:t> </a:t>
            </a:r>
            <a:r>
              <a:rPr lang="en-US" sz="1400" spc="10" err="1"/>
              <a:t>ελληνικά</a:t>
            </a:r>
            <a:r>
              <a:rPr lang="en-US" sz="1400" spc="-65" dirty="0"/>
              <a:t> </a:t>
            </a:r>
            <a:r>
              <a:rPr lang="en-US" sz="1400" dirty="0"/>
              <a:t>πα</a:t>
            </a:r>
            <a:r>
              <a:rPr lang="en-US" sz="1400" err="1"/>
              <a:t>νε</a:t>
            </a:r>
            <a:r>
              <a:rPr lang="en-US" sz="1400" dirty="0"/>
              <a:t>π</a:t>
            </a:r>
            <a:r>
              <a:rPr lang="en-US" sz="1400" err="1"/>
              <a:t>ιστήμι</a:t>
            </a:r>
            <a:r>
              <a:rPr lang="en-US" sz="1400" dirty="0"/>
              <a:t>α </a:t>
            </a:r>
            <a:r>
              <a:rPr lang="en-US" sz="1400" spc="-305" dirty="0"/>
              <a:t> </a:t>
            </a:r>
            <a:r>
              <a:rPr lang="en-US" sz="1400" spc="15" dirty="0"/>
              <a:t>όπ</a:t>
            </a:r>
            <a:r>
              <a:rPr lang="en-US" sz="1400" spc="15" err="1"/>
              <a:t>ως</a:t>
            </a:r>
            <a:r>
              <a:rPr lang="en-US" sz="1400" spc="-80" dirty="0"/>
              <a:t> </a:t>
            </a:r>
            <a:r>
              <a:rPr lang="en-US" sz="1400" spc="5" dirty="0"/>
              <a:t>επα</a:t>
            </a:r>
            <a:r>
              <a:rPr lang="en-US" sz="1400" spc="5" err="1"/>
              <a:t>γγελμ</a:t>
            </a:r>
            <a:r>
              <a:rPr lang="en-US" sz="1400" spc="5" dirty="0"/>
              <a:t>α</a:t>
            </a:r>
            <a:r>
              <a:rPr lang="en-US" sz="1400" spc="5" err="1"/>
              <a:t>τικά</a:t>
            </a:r>
            <a:r>
              <a:rPr lang="en-US" sz="1400" spc="-75" dirty="0"/>
              <a:t> </a:t>
            </a:r>
            <a:r>
              <a:rPr lang="en-US" sz="1400" spc="-5" err="1"/>
              <a:t>δικ</a:t>
            </a:r>
            <a:r>
              <a:rPr lang="en-US" sz="1400" spc="-5" dirty="0"/>
              <a:t>α</a:t>
            </a:r>
            <a:r>
              <a:rPr lang="en-US" sz="1400" spc="-5" err="1"/>
              <a:t>ιώμ</a:t>
            </a:r>
            <a:r>
              <a:rPr lang="en-US" sz="1400" spc="-5" dirty="0"/>
              <a:t>ατα</a:t>
            </a:r>
            <a:r>
              <a:rPr lang="en-US" sz="1400" spc="-75" dirty="0"/>
              <a:t> </a:t>
            </a:r>
            <a:r>
              <a:rPr lang="en-US" sz="1400" spc="-5" dirty="0"/>
              <a:t>και</a:t>
            </a:r>
            <a:r>
              <a:rPr lang="en-US" sz="1400" spc="-105" dirty="0"/>
              <a:t> </a:t>
            </a:r>
            <a:r>
              <a:rPr lang="en-US" sz="1400" spc="15" err="1"/>
              <a:t>κριτικές</a:t>
            </a:r>
            <a:r>
              <a:rPr lang="en-US" sz="1400" spc="-85" dirty="0"/>
              <a:t> </a:t>
            </a:r>
            <a:r>
              <a:rPr lang="en-US" sz="1400" spc="10" dirty="0"/>
              <a:t>ή</a:t>
            </a:r>
            <a:r>
              <a:rPr lang="en-US" sz="1400" spc="-110" dirty="0"/>
              <a:t> </a:t>
            </a:r>
            <a:r>
              <a:rPr lang="en-US" sz="1400" spc="10" err="1"/>
              <a:t>συνεντεύξεις</a:t>
            </a:r>
            <a:r>
              <a:rPr lang="en-US" sz="1400" spc="-65" dirty="0"/>
              <a:t> </a:t>
            </a:r>
            <a:r>
              <a:rPr lang="en-US" sz="1400" spc="-10" err="1"/>
              <a:t>φοιτητών</a:t>
            </a:r>
            <a:r>
              <a:rPr lang="en-US" sz="1400" spc="-50" dirty="0"/>
              <a:t> </a:t>
            </a:r>
            <a:r>
              <a:rPr lang="en-US" sz="1400" dirty="0"/>
              <a:t>και</a:t>
            </a:r>
            <a:r>
              <a:rPr lang="en-US" sz="1400" spc="-110" dirty="0"/>
              <a:t> </a:t>
            </a:r>
            <a:r>
              <a:rPr lang="en-US" sz="1400" spc="5" dirty="0"/>
              <a:t>απ</a:t>
            </a:r>
            <a:r>
              <a:rPr lang="en-US" sz="1400" spc="5" err="1"/>
              <a:t>όφοιτων</a:t>
            </a:r>
            <a:r>
              <a:rPr lang="en-US" sz="1400" spc="-55" dirty="0"/>
              <a:t> </a:t>
            </a:r>
            <a:r>
              <a:rPr lang="en-US" sz="1400" spc="5" dirty="0"/>
              <a:t>.</a:t>
            </a:r>
            <a:endParaRPr lang="en-US" sz="1400" dirty="0">
              <a:cs typeface="Calibri"/>
            </a:endParaRPr>
          </a:p>
          <a:p>
            <a:pPr marL="298450" indent="-286385">
              <a:lnSpc>
                <a:spcPct val="90000"/>
              </a:lnSpc>
              <a:tabLst>
                <a:tab pos="298450" algn="l"/>
                <a:tab pos="299085" algn="l"/>
              </a:tabLst>
            </a:pPr>
            <a:r>
              <a:rPr lang="en-US" sz="1400" spc="10" err="1"/>
              <a:t>Πληροφορίες</a:t>
            </a:r>
            <a:r>
              <a:rPr lang="en-US" sz="1400" spc="-60" dirty="0"/>
              <a:t> </a:t>
            </a:r>
            <a:r>
              <a:rPr lang="en-US" sz="1400" spc="-5" err="1"/>
              <a:t>σχετικά</a:t>
            </a:r>
            <a:r>
              <a:rPr lang="en-US" sz="1400" spc="-80" dirty="0"/>
              <a:t> </a:t>
            </a:r>
            <a:r>
              <a:rPr lang="en-US" sz="1400" spc="-10" err="1"/>
              <a:t>τις</a:t>
            </a:r>
            <a:r>
              <a:rPr lang="en-US" sz="1400" spc="-75" dirty="0"/>
              <a:t> </a:t>
            </a:r>
            <a:r>
              <a:rPr lang="en-US" sz="1400" spc="20" dirty="0"/>
              <a:t>α</a:t>
            </a:r>
            <a:r>
              <a:rPr lang="en-US" sz="1400" spc="20" err="1"/>
              <a:t>νάγκες</a:t>
            </a:r>
            <a:r>
              <a:rPr lang="en-US" sz="1400" spc="-65" dirty="0"/>
              <a:t> </a:t>
            </a:r>
            <a:r>
              <a:rPr lang="en-US" sz="1400" spc="-5" dirty="0"/>
              <a:t>και</a:t>
            </a:r>
            <a:r>
              <a:rPr lang="en-US" sz="1400" spc="-105" dirty="0"/>
              <a:t> </a:t>
            </a:r>
            <a:r>
              <a:rPr lang="en-US" sz="1400" spc="15" dirty="0"/>
              <a:t>π</a:t>
            </a:r>
            <a:r>
              <a:rPr lang="en-US" sz="1400" spc="15" err="1"/>
              <a:t>ροο</a:t>
            </a:r>
            <a:r>
              <a:rPr lang="en-US" sz="1400" spc="15" dirty="0"/>
              <a:t>π</a:t>
            </a:r>
            <a:r>
              <a:rPr lang="en-US" sz="1400" spc="15" err="1"/>
              <a:t>τικές</a:t>
            </a:r>
            <a:r>
              <a:rPr lang="en-US" sz="1400" spc="-145" dirty="0"/>
              <a:t> </a:t>
            </a:r>
            <a:r>
              <a:rPr lang="en-US" sz="1400" spc="5" dirty="0"/>
              <a:t>επα</a:t>
            </a:r>
            <a:r>
              <a:rPr lang="en-US" sz="1400" spc="5" err="1"/>
              <a:t>γγελμάτων</a:t>
            </a:r>
            <a:r>
              <a:rPr lang="en-US" sz="1400" spc="5" dirty="0"/>
              <a:t>.</a:t>
            </a:r>
            <a:endParaRPr lang="en-US" sz="1400" spc="5" dirty="0">
              <a:cs typeface="Calibri"/>
            </a:endParaRPr>
          </a:p>
          <a:p>
            <a:pPr marL="298450" indent="-286385">
              <a:lnSpc>
                <a:spcPct val="90000"/>
              </a:lnSpc>
              <a:tabLst>
                <a:tab pos="298450" algn="l"/>
                <a:tab pos="299085" algn="l"/>
              </a:tabLst>
            </a:pPr>
            <a:endParaRPr lang="en-US" sz="1400" dirty="0">
              <a:cs typeface="Calibri"/>
            </a:endParaRPr>
          </a:p>
          <a:p>
            <a:pPr marL="0" indent="0">
              <a:lnSpc>
                <a:spcPct val="90000"/>
              </a:lnSpc>
              <a:buNone/>
            </a:pPr>
            <a:r>
              <a:rPr lang="en-US" sz="1400" err="1"/>
              <a:t>Το</a:t>
            </a:r>
            <a:r>
              <a:rPr lang="en-US" sz="1400" dirty="0"/>
              <a:t> gamification θα </a:t>
            </a:r>
            <a:r>
              <a:rPr lang="en-US" sz="1400" err="1"/>
              <a:t>υλο</a:t>
            </a:r>
            <a:r>
              <a:rPr lang="en-US" sz="1400" dirty="0"/>
              <a:t>π</a:t>
            </a:r>
            <a:r>
              <a:rPr lang="en-US" sz="1400" err="1"/>
              <a:t>οιηθεί</a:t>
            </a:r>
            <a:r>
              <a:rPr lang="en-US" sz="1400" dirty="0"/>
              <a:t> </a:t>
            </a:r>
            <a:r>
              <a:rPr lang="en-US" sz="1400" err="1"/>
              <a:t>μέσω</a:t>
            </a:r>
            <a:r>
              <a:rPr lang="en-US" sz="1400" dirty="0"/>
              <a:t> </a:t>
            </a:r>
            <a:r>
              <a:rPr lang="en-US" sz="1400" err="1"/>
              <a:t>της</a:t>
            </a:r>
            <a:r>
              <a:rPr lang="en-US" sz="1400" dirty="0"/>
              <a:t> </a:t>
            </a:r>
            <a:r>
              <a:rPr lang="en-US" sz="1400" err="1"/>
              <a:t>δημιουργί</a:t>
            </a:r>
            <a:r>
              <a:rPr lang="en-US" sz="1400" dirty="0"/>
              <a:t>ας </a:t>
            </a:r>
            <a:r>
              <a:rPr lang="en-US" sz="1400" err="1"/>
              <a:t>ενός</a:t>
            </a:r>
            <a:r>
              <a:rPr lang="en-US" sz="1400" dirty="0"/>
              <a:t> avatar από </a:t>
            </a:r>
            <a:r>
              <a:rPr lang="en-US" sz="1400" err="1"/>
              <a:t>τον</a:t>
            </a:r>
            <a:r>
              <a:rPr lang="en-US" sz="1400" dirty="0"/>
              <a:t> </a:t>
            </a:r>
            <a:r>
              <a:rPr lang="en-US" sz="1400" err="1"/>
              <a:t>χρήστη</a:t>
            </a:r>
            <a:r>
              <a:rPr lang="en-US" sz="1400" dirty="0"/>
              <a:t>, </a:t>
            </a:r>
            <a:r>
              <a:rPr lang="en-US" sz="1400" err="1"/>
              <a:t>το</a:t>
            </a:r>
            <a:r>
              <a:rPr lang="en-US" sz="1400" dirty="0"/>
              <a:t> οπ</a:t>
            </a:r>
            <a:r>
              <a:rPr lang="en-US" sz="1400" err="1"/>
              <a:t>οίο</a:t>
            </a:r>
            <a:r>
              <a:rPr lang="en-US" sz="1400" dirty="0"/>
              <a:t> θα </a:t>
            </a:r>
            <a:r>
              <a:rPr lang="en-US" sz="1400" err="1"/>
              <a:t>τον</a:t>
            </a:r>
            <a:r>
              <a:rPr lang="en-US" sz="1400" dirty="0"/>
              <a:t> α</a:t>
            </a:r>
            <a:r>
              <a:rPr lang="en-US" sz="1400" err="1"/>
              <a:t>ντι</a:t>
            </a:r>
            <a:r>
              <a:rPr lang="en-US" sz="1400" dirty="0"/>
              <a:t>π</a:t>
            </a:r>
            <a:r>
              <a:rPr lang="en-US" sz="1400" err="1"/>
              <a:t>ροσω</a:t>
            </a:r>
            <a:r>
              <a:rPr lang="en-US" sz="1400" dirty="0"/>
              <a:t>π</a:t>
            </a:r>
            <a:r>
              <a:rPr lang="en-US" sz="1400" err="1"/>
              <a:t>εύει</a:t>
            </a:r>
            <a:r>
              <a:rPr lang="en-US" sz="1400" dirty="0"/>
              <a:t>. </a:t>
            </a:r>
            <a:r>
              <a:rPr lang="en-US" sz="1400" err="1"/>
              <a:t>Το</a:t>
            </a:r>
            <a:r>
              <a:rPr lang="en-US" sz="1400" dirty="0"/>
              <a:t> avatar θα  α</a:t>
            </a:r>
            <a:r>
              <a:rPr lang="en-US" sz="1400" err="1"/>
              <a:t>κολουθεί</a:t>
            </a:r>
            <a:r>
              <a:rPr lang="en-US" sz="1400" dirty="0"/>
              <a:t> </a:t>
            </a:r>
            <a:r>
              <a:rPr lang="en-US" sz="1400" err="1"/>
              <a:t>μί</a:t>
            </a:r>
            <a:r>
              <a:rPr lang="en-US" sz="1400" dirty="0"/>
              <a:t>α </a:t>
            </a:r>
            <a:r>
              <a:rPr lang="en-US" sz="1400" err="1"/>
              <a:t>δι</a:t>
            </a:r>
            <a:r>
              <a:rPr lang="en-US" sz="1400" dirty="0"/>
              <a:t>α</a:t>
            </a:r>
            <a:r>
              <a:rPr lang="en-US" sz="1400" err="1"/>
              <a:t>δρομή</a:t>
            </a:r>
            <a:r>
              <a:rPr lang="en-US" sz="1400" dirty="0"/>
              <a:t> </a:t>
            </a:r>
            <a:r>
              <a:rPr lang="en-US" sz="1400" err="1"/>
              <a:t>με</a:t>
            </a:r>
            <a:r>
              <a:rPr lang="en-US" sz="1400" dirty="0"/>
              <a:t> </a:t>
            </a:r>
            <a:r>
              <a:rPr lang="en-US" sz="1400" err="1"/>
              <a:t>στ</a:t>
            </a:r>
            <a:r>
              <a:rPr lang="en-US" sz="1400" dirty="0"/>
              <a:t>α</a:t>
            </a:r>
            <a:r>
              <a:rPr lang="en-US" sz="1400" err="1"/>
              <a:t>θμούς</a:t>
            </a:r>
            <a:r>
              <a:rPr lang="en-US" sz="1400" dirty="0"/>
              <a:t>, όπ</a:t>
            </a:r>
            <a:r>
              <a:rPr lang="en-US" sz="1400" err="1"/>
              <a:t>ου</a:t>
            </a:r>
            <a:r>
              <a:rPr lang="en-US" sz="1400" dirty="0"/>
              <a:t> ο </a:t>
            </a:r>
            <a:r>
              <a:rPr lang="en-US" sz="1400" err="1"/>
              <a:t>κάθε</a:t>
            </a:r>
            <a:r>
              <a:rPr lang="en-US" sz="1400" dirty="0"/>
              <a:t> </a:t>
            </a:r>
            <a:r>
              <a:rPr lang="en-US" sz="1400" err="1"/>
              <a:t>στ</a:t>
            </a:r>
            <a:r>
              <a:rPr lang="en-US" sz="1400" dirty="0"/>
              <a:t>α</a:t>
            </a:r>
            <a:r>
              <a:rPr lang="en-US" sz="1400" err="1"/>
              <a:t>θμός</a:t>
            </a:r>
            <a:r>
              <a:rPr lang="en-US" sz="1400" dirty="0"/>
              <a:t> θα </a:t>
            </a:r>
            <a:r>
              <a:rPr lang="en-US" sz="1400" err="1"/>
              <a:t>έχει</a:t>
            </a:r>
            <a:r>
              <a:rPr lang="en-US" sz="1400" dirty="0"/>
              <a:t> </a:t>
            </a:r>
            <a:r>
              <a:rPr lang="en-US" sz="1400" err="1"/>
              <a:t>δι</a:t>
            </a:r>
            <a:r>
              <a:rPr lang="en-US" sz="1400" dirty="0"/>
              <a:t>α</a:t>
            </a:r>
            <a:r>
              <a:rPr lang="en-US" sz="1400" err="1"/>
              <a:t>φορετικά</a:t>
            </a:r>
            <a:r>
              <a:rPr lang="en-US" sz="1400" dirty="0"/>
              <a:t> </a:t>
            </a:r>
            <a:r>
              <a:rPr lang="en-US" sz="1400" err="1"/>
              <a:t>τεστ</a:t>
            </a:r>
            <a:r>
              <a:rPr lang="en-US" sz="1400" dirty="0"/>
              <a:t> </a:t>
            </a:r>
            <a:r>
              <a:rPr lang="en-US" sz="1400" err="1"/>
              <a:t>δεξιοτήτων</a:t>
            </a:r>
            <a:r>
              <a:rPr lang="en-US" sz="1400" dirty="0"/>
              <a:t> και π</a:t>
            </a:r>
            <a:r>
              <a:rPr lang="en-US" sz="1400" err="1"/>
              <a:t>ροσω</a:t>
            </a:r>
            <a:r>
              <a:rPr lang="en-US" sz="1400" dirty="0"/>
              <a:t>π</a:t>
            </a:r>
            <a:r>
              <a:rPr lang="en-US" sz="1400" err="1"/>
              <a:t>ικότητ</a:t>
            </a:r>
            <a:r>
              <a:rPr lang="en-US" sz="1400" dirty="0"/>
              <a:t>ας. Ο </a:t>
            </a:r>
            <a:r>
              <a:rPr lang="en-US" sz="1400" err="1"/>
              <a:t>χρήστης</a:t>
            </a:r>
            <a:r>
              <a:rPr lang="en-US" sz="1400" dirty="0"/>
              <a:t> απα</a:t>
            </a:r>
            <a:r>
              <a:rPr lang="en-US" sz="1400" err="1"/>
              <a:t>ντώντ</a:t>
            </a:r>
            <a:r>
              <a:rPr lang="en-US" sz="1400" dirty="0"/>
              <a:t>ας </a:t>
            </a:r>
            <a:r>
              <a:rPr lang="en-US" sz="1400" err="1"/>
              <a:t>στ</a:t>
            </a:r>
            <a:r>
              <a:rPr lang="en-US" sz="1400" dirty="0"/>
              <a:t>α </a:t>
            </a:r>
            <a:r>
              <a:rPr lang="en-US" sz="1400" err="1"/>
              <a:t>τεστ</a:t>
            </a:r>
            <a:r>
              <a:rPr lang="en-US" sz="1400" dirty="0"/>
              <a:t> θα μα</a:t>
            </a:r>
            <a:r>
              <a:rPr lang="en-US" sz="1400" err="1"/>
              <a:t>ζεύει</a:t>
            </a:r>
            <a:r>
              <a:rPr lang="en-US" sz="1400" dirty="0"/>
              <a:t> π</a:t>
            </a:r>
            <a:r>
              <a:rPr lang="en-US" sz="1400" err="1"/>
              <a:t>όντους</a:t>
            </a:r>
            <a:r>
              <a:rPr lang="en-US" sz="1400" dirty="0"/>
              <a:t> </a:t>
            </a:r>
            <a:r>
              <a:rPr lang="en-US" sz="1400" err="1"/>
              <a:t>τους</a:t>
            </a:r>
            <a:r>
              <a:rPr lang="en-US" sz="1400" dirty="0"/>
              <a:t> οπ</a:t>
            </a:r>
            <a:r>
              <a:rPr lang="en-US" sz="1400" err="1"/>
              <a:t>οίους</a:t>
            </a:r>
            <a:r>
              <a:rPr lang="en-US" sz="1400" dirty="0"/>
              <a:t> θα </a:t>
            </a:r>
            <a:r>
              <a:rPr lang="en-US" sz="1400" err="1"/>
              <a:t>εξ</a:t>
            </a:r>
            <a:r>
              <a:rPr lang="en-US" sz="1400" dirty="0"/>
              <a:t>α</a:t>
            </a:r>
            <a:r>
              <a:rPr lang="en-US" sz="1400" err="1"/>
              <a:t>ργυρώνει</a:t>
            </a:r>
            <a:r>
              <a:rPr lang="en-US" sz="1400" dirty="0"/>
              <a:t> </a:t>
            </a:r>
            <a:r>
              <a:rPr lang="en-US" sz="1400" err="1"/>
              <a:t>γι</a:t>
            </a:r>
            <a:r>
              <a:rPr lang="en-US" sz="1400" dirty="0"/>
              <a:t>α να </a:t>
            </a:r>
            <a:r>
              <a:rPr lang="en-US" sz="1400" err="1"/>
              <a:t>ξεκλειδώσει</a:t>
            </a:r>
            <a:r>
              <a:rPr lang="en-US" sz="1400" dirty="0"/>
              <a:t> επ</a:t>
            </a:r>
            <a:r>
              <a:rPr lang="en-US" sz="1400" err="1"/>
              <a:t>όμενους</a:t>
            </a:r>
            <a:r>
              <a:rPr lang="en-US" sz="1400" dirty="0"/>
              <a:t> </a:t>
            </a:r>
            <a:r>
              <a:rPr lang="en-US" sz="1400" err="1"/>
              <a:t>στ</a:t>
            </a:r>
            <a:r>
              <a:rPr lang="en-US" sz="1400" dirty="0"/>
              <a:t>α</a:t>
            </a:r>
            <a:r>
              <a:rPr lang="en-US" sz="1400" err="1"/>
              <a:t>θμούς</a:t>
            </a:r>
            <a:r>
              <a:rPr lang="en-US" sz="1400" dirty="0"/>
              <a:t>. </a:t>
            </a:r>
            <a:r>
              <a:rPr lang="en-US" sz="1400" err="1"/>
              <a:t>Αυτοί</a:t>
            </a:r>
            <a:r>
              <a:rPr lang="en-US" sz="1400" dirty="0"/>
              <a:t>, θα επα</a:t>
            </a:r>
            <a:r>
              <a:rPr lang="en-US" sz="1400" err="1"/>
              <a:t>ρκούν</a:t>
            </a:r>
            <a:r>
              <a:rPr lang="en-US" sz="1400" dirty="0"/>
              <a:t> </a:t>
            </a:r>
            <a:r>
              <a:rPr lang="en-US" sz="1400" err="1"/>
              <a:t>μέχρι</a:t>
            </a:r>
            <a:r>
              <a:rPr lang="en-US" sz="1400" dirty="0"/>
              <a:t> </a:t>
            </a:r>
            <a:r>
              <a:rPr lang="en-US" sz="1400" err="1"/>
              <a:t>έν</a:t>
            </a:r>
            <a:r>
              <a:rPr lang="en-US" sz="1400" dirty="0"/>
              <a:t>α </a:t>
            </a:r>
            <a:r>
              <a:rPr lang="en-US" sz="1400" err="1"/>
              <a:t>σημείο</a:t>
            </a:r>
            <a:r>
              <a:rPr lang="en-US" sz="1400" dirty="0"/>
              <a:t>. Από </a:t>
            </a:r>
            <a:r>
              <a:rPr lang="en-US" sz="1400" err="1"/>
              <a:t>εκεί</a:t>
            </a:r>
            <a:r>
              <a:rPr lang="en-US" sz="1400" dirty="0"/>
              <a:t> και έπ</a:t>
            </a:r>
            <a:r>
              <a:rPr lang="en-US" sz="1400" err="1"/>
              <a:t>ειτ</a:t>
            </a:r>
            <a:r>
              <a:rPr lang="en-US" sz="1400" dirty="0"/>
              <a:t>α θα π</a:t>
            </a:r>
            <a:r>
              <a:rPr lang="en-US" sz="1400" err="1"/>
              <a:t>ρέ</a:t>
            </a:r>
            <a:r>
              <a:rPr lang="en-US" sz="1400" dirty="0"/>
              <a:t>π</a:t>
            </a:r>
            <a:r>
              <a:rPr lang="en-US" sz="1400" err="1"/>
              <a:t>ει</a:t>
            </a:r>
            <a:r>
              <a:rPr lang="en-US" sz="1400" dirty="0"/>
              <a:t> να β</a:t>
            </a:r>
            <a:r>
              <a:rPr lang="en-US" sz="1400" err="1"/>
              <a:t>άλει</a:t>
            </a:r>
            <a:r>
              <a:rPr lang="en-US" sz="1400" dirty="0"/>
              <a:t> premium </a:t>
            </a:r>
            <a:r>
              <a:rPr lang="en-US" sz="1400" err="1"/>
              <a:t>συνδρομή</a:t>
            </a:r>
            <a:r>
              <a:rPr lang="en-US" sz="1400" dirty="0"/>
              <a:t> </a:t>
            </a:r>
            <a:r>
              <a:rPr lang="en-US" sz="1400" err="1"/>
              <a:t>γι</a:t>
            </a:r>
            <a:r>
              <a:rPr lang="en-US" sz="1400" dirty="0"/>
              <a:t>α να </a:t>
            </a:r>
            <a:r>
              <a:rPr lang="en-US" sz="1400" err="1"/>
              <a:t>ξεκλειδώσει</a:t>
            </a:r>
            <a:r>
              <a:rPr lang="en-US" sz="1400" dirty="0"/>
              <a:t> τα π</a:t>
            </a:r>
            <a:r>
              <a:rPr lang="en-US" sz="1400" err="1"/>
              <a:t>ιο</a:t>
            </a:r>
            <a:r>
              <a:rPr lang="en-US" sz="1400" dirty="0"/>
              <a:t> </a:t>
            </a:r>
            <a:r>
              <a:rPr lang="en-US" sz="1400" err="1"/>
              <a:t>εξειδικευμέν</a:t>
            </a:r>
            <a:r>
              <a:rPr lang="en-US" sz="1400" dirty="0"/>
              <a:t>α </a:t>
            </a:r>
            <a:r>
              <a:rPr lang="en-US" sz="1400" err="1"/>
              <a:t>τεστ</a:t>
            </a:r>
            <a:r>
              <a:rPr lang="en-US" sz="1400" dirty="0"/>
              <a:t>. </a:t>
            </a:r>
            <a:endParaRPr lang="en-US" sz="1400" dirty="0">
              <a:cs typeface="Calibri"/>
            </a:endParaRPr>
          </a:p>
          <a:p>
            <a:pPr marL="0" indent="0">
              <a:lnSpc>
                <a:spcPct val="90000"/>
              </a:lnSpc>
            </a:pPr>
            <a:endParaRPr lang="en-US" sz="600"/>
          </a:p>
          <a:p>
            <a:pPr>
              <a:lnSpc>
                <a:spcPct val="90000"/>
              </a:lnSpc>
            </a:pPr>
            <a:endParaRPr lang="en-US" sz="600"/>
          </a:p>
        </p:txBody>
      </p:sp>
      <p:pic>
        <p:nvPicPr>
          <p:cNvPr id="6" name="Εικόνα 11" descr="Εικόνα που περιέχει κείμενο&#10;&#10;Περιγραφή που δημιουργήθηκε αυτόματα">
            <a:extLst>
              <a:ext uri="{FF2B5EF4-FFF2-40B4-BE49-F238E27FC236}">
                <a16:creationId xmlns:a16="http://schemas.microsoft.com/office/drawing/2014/main" id="{3D3DED97-D391-B6AA-6A97-38AA968E49FD}"/>
              </a:ext>
            </a:extLst>
          </p:cNvPr>
          <p:cNvPicPr>
            <a:picLocks noGrp="1" noChangeAspect="1"/>
          </p:cNvPicPr>
          <p:nvPr>
            <p:ph sz="half" idx="2"/>
          </p:nvPr>
        </p:nvPicPr>
        <p:blipFill>
          <a:blip r:embed="rId4"/>
          <a:stretch>
            <a:fillRect/>
          </a:stretch>
        </p:blipFill>
        <p:spPr>
          <a:xfrm>
            <a:off x="10312398" y="131518"/>
            <a:ext cx="1618242" cy="3174264"/>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4" name="Εικόνα 4" descr="Εικόνα που περιέχει κείμενο&#10;&#10;Περιγραφή που δημιουργήθηκε αυτόματα">
            <a:extLst>
              <a:ext uri="{FF2B5EF4-FFF2-40B4-BE49-F238E27FC236}">
                <a16:creationId xmlns:a16="http://schemas.microsoft.com/office/drawing/2014/main" id="{08706584-206D-5B92-A167-6DFE3BF393CA}"/>
              </a:ext>
            </a:extLst>
          </p:cNvPr>
          <p:cNvPicPr>
            <a:picLocks noChangeAspect="1"/>
          </p:cNvPicPr>
          <p:nvPr/>
        </p:nvPicPr>
        <p:blipFill>
          <a:blip r:embed="rId5"/>
          <a:stretch>
            <a:fillRect/>
          </a:stretch>
        </p:blipFill>
        <p:spPr>
          <a:xfrm>
            <a:off x="10310057" y="3511673"/>
            <a:ext cx="1670321" cy="3184034"/>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3" name="Εικόνα 13" descr="Εικόνα που περιέχει διάγραμμα&#10;&#10;Περιγραφή που δημιουργήθηκε αυτόματα">
            <a:extLst>
              <a:ext uri="{FF2B5EF4-FFF2-40B4-BE49-F238E27FC236}">
                <a16:creationId xmlns:a16="http://schemas.microsoft.com/office/drawing/2014/main" id="{5A27D874-12B3-9EDF-0533-F8810714CB50}"/>
              </a:ext>
            </a:extLst>
          </p:cNvPr>
          <p:cNvPicPr>
            <a:picLocks noChangeAspect="1"/>
          </p:cNvPicPr>
          <p:nvPr/>
        </p:nvPicPr>
        <p:blipFill>
          <a:blip r:embed="rId6"/>
          <a:stretch>
            <a:fillRect/>
          </a:stretch>
        </p:blipFill>
        <p:spPr>
          <a:xfrm>
            <a:off x="8219429" y="3474060"/>
            <a:ext cx="1773056" cy="3257428"/>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2" name="Εικόνα 12" descr="Εικόνα που περιέχει κείμενο&#10;&#10;Περιγραφή που δημιουργήθηκε αυτόματα">
            <a:extLst>
              <a:ext uri="{FF2B5EF4-FFF2-40B4-BE49-F238E27FC236}">
                <a16:creationId xmlns:a16="http://schemas.microsoft.com/office/drawing/2014/main" id="{FFDDAAFC-E18E-5497-7867-D83F6D30D4E5}"/>
              </a:ext>
            </a:extLst>
          </p:cNvPr>
          <p:cNvPicPr>
            <a:picLocks noChangeAspect="1"/>
          </p:cNvPicPr>
          <p:nvPr/>
        </p:nvPicPr>
        <p:blipFill>
          <a:blip r:embed="rId7"/>
          <a:stretch>
            <a:fillRect/>
          </a:stretch>
        </p:blipFill>
        <p:spPr>
          <a:xfrm>
            <a:off x="8170597" y="132982"/>
            <a:ext cx="1822376" cy="3179273"/>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910471948"/>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3464C34-9C8F-D69D-785D-ABB642EB18BE}"/>
              </a:ext>
            </a:extLst>
          </p:cNvPr>
          <p:cNvSpPr>
            <a:spLocks noGrp="1"/>
          </p:cNvSpPr>
          <p:nvPr>
            <p:ph type="title"/>
          </p:nvPr>
        </p:nvSpPr>
        <p:spPr>
          <a:xfrm>
            <a:off x="666263" y="169985"/>
            <a:ext cx="10131425" cy="1456267"/>
          </a:xfrm>
        </p:spPr>
        <p:txBody>
          <a:bodyPr/>
          <a:lstStyle/>
          <a:p>
            <a:pPr algn="ctr"/>
            <a:r>
              <a:rPr lang="el-GR" sz="3000" dirty="0" err="1">
                <a:ea typeface="+mj-lt"/>
                <a:cs typeface="+mj-lt"/>
              </a:rPr>
              <a:t>ΑγορΑ</a:t>
            </a:r>
            <a:r>
              <a:rPr lang="el-GR" sz="3000" dirty="0">
                <a:ea typeface="+mj-lt"/>
                <a:cs typeface="+mj-lt"/>
              </a:rPr>
              <a:t> </a:t>
            </a:r>
            <a:r>
              <a:rPr lang="el-GR" sz="3000" dirty="0" err="1">
                <a:ea typeface="+mj-lt"/>
                <a:cs typeface="+mj-lt"/>
              </a:rPr>
              <a:t>στΟχος</a:t>
            </a:r>
            <a:r>
              <a:rPr lang="el-GR" sz="3000" dirty="0">
                <a:ea typeface="+mj-lt"/>
                <a:cs typeface="+mj-lt"/>
              </a:rPr>
              <a:t> και </a:t>
            </a:r>
            <a:r>
              <a:rPr lang="el-GR" sz="3000" dirty="0" err="1">
                <a:ea typeface="+mj-lt"/>
                <a:cs typeface="+mj-lt"/>
              </a:rPr>
              <a:t>ευκαιρΙες</a:t>
            </a:r>
            <a:endParaRPr lang="el-GR" dirty="0" err="1">
              <a:ea typeface="+mj-lt"/>
              <a:cs typeface="+mj-lt"/>
            </a:endParaRPr>
          </a:p>
          <a:p>
            <a:endParaRPr lang="el-GR">
              <a:cs typeface="Calibri Light"/>
            </a:endParaRPr>
          </a:p>
        </p:txBody>
      </p:sp>
      <p:sp>
        <p:nvSpPr>
          <p:cNvPr id="3" name="Θέση περιεχομένου 2">
            <a:extLst>
              <a:ext uri="{FF2B5EF4-FFF2-40B4-BE49-F238E27FC236}">
                <a16:creationId xmlns:a16="http://schemas.microsoft.com/office/drawing/2014/main" id="{B38D0273-3C91-63DE-C10D-300023C2CD1B}"/>
              </a:ext>
            </a:extLst>
          </p:cNvPr>
          <p:cNvSpPr>
            <a:spLocks noGrp="1"/>
          </p:cNvSpPr>
          <p:nvPr>
            <p:ph idx="1"/>
          </p:nvPr>
        </p:nvSpPr>
        <p:spPr>
          <a:xfrm>
            <a:off x="148494" y="1340991"/>
            <a:ext cx="11743347" cy="5290362"/>
          </a:xfrm>
        </p:spPr>
        <p:txBody>
          <a:bodyPr vert="horz" lIns="91440" tIns="45720" rIns="91440" bIns="45720" rtlCol="0" anchor="ctr">
            <a:noAutofit/>
          </a:bodyPr>
          <a:lstStyle/>
          <a:p>
            <a:endParaRPr lang="el-GR">
              <a:cs typeface="Calibri" panose="020F0502020204030204"/>
            </a:endParaRPr>
          </a:p>
          <a:p>
            <a:pPr marL="0" indent="0">
              <a:buClr>
                <a:srgbClr val="FFFFFF"/>
              </a:buClr>
              <a:buNone/>
            </a:pPr>
            <a:endParaRPr lang="el-GR">
              <a:cs typeface="Calibri" panose="020F0502020204030204"/>
            </a:endParaRPr>
          </a:p>
          <a:p>
            <a:pPr>
              <a:buClr>
                <a:srgbClr val="FFFFFF"/>
              </a:buClr>
              <a:buFont typeface="Wingdings"/>
              <a:buChar char="Ø"/>
            </a:pPr>
            <a:endParaRPr lang="el-GR">
              <a:ea typeface="+mn-lt"/>
              <a:cs typeface="+mn-lt"/>
            </a:endParaRPr>
          </a:p>
          <a:p>
            <a:pPr>
              <a:buClr>
                <a:srgbClr val="FFFFFF"/>
              </a:buClr>
              <a:buFont typeface="Wingdings"/>
              <a:buChar char="Ø"/>
            </a:pPr>
            <a:r>
              <a:rPr lang="el-GR" sz="2000" dirty="0">
                <a:cs typeface="Calibri"/>
              </a:rPr>
              <a:t>Η αγορά στην οποία απευθυνόμαστε είναι οι μαθητές ηλικίας 14-18 οι οποίοι είναι κατά μέσο όρο 450.000 ετησίως.</a:t>
            </a:r>
          </a:p>
          <a:p>
            <a:pPr>
              <a:buClr>
                <a:srgbClr val="FFFFFF"/>
              </a:buClr>
              <a:buFont typeface="Wingdings"/>
              <a:buChar char="Ø"/>
            </a:pPr>
            <a:endParaRPr lang="el-GR" sz="2000" dirty="0">
              <a:ea typeface="+mn-lt"/>
              <a:cs typeface="+mn-lt"/>
            </a:endParaRPr>
          </a:p>
          <a:p>
            <a:pPr>
              <a:buClr>
                <a:srgbClr val="FFFFFF"/>
              </a:buClr>
              <a:buFont typeface="Wingdings"/>
              <a:buChar char="Ø"/>
            </a:pPr>
            <a:r>
              <a:rPr lang="el-GR" sz="2000" dirty="0">
                <a:ea typeface="+mn-lt"/>
                <a:cs typeface="+mn-lt"/>
              </a:rPr>
              <a:t>Ο ιδανικός πελάτης μας είναι ο μαθητής που είναι υποψήφιος στις πανελλήνιες και δεν έχει κατασταλάξει για το ποια σχολή είναι η καταλληλότερη για αυτόν. Παράλληλα, οι οικονομικοί του πόροι είναι περιορισμένοι γιατί αλλιώς θα προτιμούσε να απευθυνθεί σε έναν σύμβουλο.</a:t>
            </a:r>
            <a:endParaRPr lang="el-GR" sz="2000" dirty="0">
              <a:cs typeface="Calibri"/>
            </a:endParaRPr>
          </a:p>
          <a:p>
            <a:pPr>
              <a:buClr>
                <a:srgbClr val="FFFFFF"/>
              </a:buClr>
              <a:buFont typeface="Wingdings"/>
              <a:buChar char="Ø"/>
            </a:pPr>
            <a:endParaRPr lang="el-GR" sz="2000">
              <a:ea typeface="+mn-lt"/>
              <a:cs typeface="+mn-lt"/>
            </a:endParaRPr>
          </a:p>
          <a:p>
            <a:pPr>
              <a:buClr>
                <a:srgbClr val="FFFFFF"/>
              </a:buClr>
              <a:buFont typeface="Wingdings"/>
              <a:buChar char="Ø"/>
            </a:pPr>
            <a:r>
              <a:rPr lang="el-GR" sz="2000" dirty="0">
                <a:ea typeface="+mn-lt"/>
                <a:cs typeface="+mn-lt"/>
              </a:rPr>
              <a:t>Το τελικό μέγεθος αγοράς είναι οι κατά μέσο όρο 200.000 σύμφωνα με τον ΟΟΣΑ.</a:t>
            </a:r>
          </a:p>
          <a:p>
            <a:pPr>
              <a:buClr>
                <a:srgbClr val="FFFFFF"/>
              </a:buClr>
              <a:buFont typeface="Wingdings"/>
              <a:buChar char="Ø"/>
            </a:pPr>
            <a:endParaRPr lang="el-GR" sz="2000">
              <a:cs typeface="Calibri"/>
            </a:endParaRPr>
          </a:p>
          <a:p>
            <a:pPr>
              <a:buClr>
                <a:srgbClr val="FFFFFF"/>
              </a:buClr>
              <a:buFont typeface="Wingdings"/>
              <a:buChar char="Ø"/>
            </a:pPr>
            <a:r>
              <a:rPr lang="el-GR" sz="2000" dirty="0">
                <a:cs typeface="Calibri"/>
              </a:rPr>
              <a:t>Λαμβάνον</a:t>
            </a:r>
            <a:r>
              <a:rPr lang="el-GR" sz="2000" dirty="0">
                <a:ea typeface="+mn-lt"/>
                <a:cs typeface="+mn-lt"/>
              </a:rPr>
              <a:t>τας υπόψη ότι η μ</a:t>
            </a:r>
            <a:r>
              <a:rPr lang="el-GR" sz="2000" dirty="0">
                <a:cs typeface="Calibri"/>
              </a:rPr>
              <a:t>έση τιμή ανά συνεδρία επαγγελματικού προσανατολισμού είναι 100</a:t>
            </a:r>
            <a:r>
              <a:rPr lang="el-GR" sz="2000" dirty="0">
                <a:ea typeface="+mn-lt"/>
                <a:cs typeface="+mn-lt"/>
              </a:rPr>
              <a:t>€ και οι πελάτες ετησίως είναι π</a:t>
            </a:r>
            <a:r>
              <a:rPr lang="el-GR" sz="2000" dirty="0">
                <a:cs typeface="Calibri"/>
              </a:rPr>
              <a:t>ροσεγγιστικά 20</a:t>
            </a:r>
            <a:r>
              <a:rPr lang="el-GR" sz="2000" dirty="0">
                <a:ea typeface="+mn-lt"/>
                <a:cs typeface="+mn-lt"/>
              </a:rPr>
              <a:t>0.000, τα χρήματα που ξοδεύονται στην αγορά είναι 20.000.000 κάθε χρόνο.</a:t>
            </a:r>
            <a:endParaRPr lang="el-GR" sz="2000" dirty="0">
              <a:cs typeface="Calibri"/>
            </a:endParaRPr>
          </a:p>
          <a:p>
            <a:pPr marL="0" indent="0">
              <a:buClr>
                <a:srgbClr val="FFFFFF"/>
              </a:buClr>
              <a:buNone/>
            </a:pPr>
            <a:endParaRPr lang="el-GR" sz="2100">
              <a:ea typeface="+mn-lt"/>
              <a:cs typeface="+mn-lt"/>
            </a:endParaRPr>
          </a:p>
          <a:p>
            <a:pPr marL="0" indent="0">
              <a:buClr>
                <a:srgbClr val="FFFFFF"/>
              </a:buClr>
              <a:buNone/>
            </a:pPr>
            <a:endParaRPr lang="el-GR" sz="2100">
              <a:ea typeface="+mn-lt"/>
              <a:cs typeface="+mn-lt"/>
            </a:endParaRPr>
          </a:p>
          <a:p>
            <a:pPr>
              <a:buClr>
                <a:srgbClr val="FFFFFF"/>
              </a:buClr>
            </a:pPr>
            <a:endParaRPr lang="el-GR">
              <a:solidFill>
                <a:srgbClr val="000000"/>
              </a:solidFill>
              <a:cs typeface="Calibri"/>
            </a:endParaRPr>
          </a:p>
          <a:p>
            <a:pPr>
              <a:buClr>
                <a:srgbClr val="FFFFFF"/>
              </a:buClr>
            </a:pPr>
            <a:endParaRPr lang="el-GR">
              <a:cs typeface="Calibri"/>
            </a:endParaRPr>
          </a:p>
        </p:txBody>
      </p:sp>
    </p:spTree>
    <p:extLst>
      <p:ext uri="{BB962C8B-B14F-4D97-AF65-F5344CB8AC3E}">
        <p14:creationId xmlns:p14="http://schemas.microsoft.com/office/powerpoint/2010/main" val="672524582"/>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Τίτλος 1">
            <a:extLst>
              <a:ext uri="{FF2B5EF4-FFF2-40B4-BE49-F238E27FC236}">
                <a16:creationId xmlns:a16="http://schemas.microsoft.com/office/drawing/2014/main" id="{26BDC673-BDC7-2BBF-B4F3-EA9126123142}"/>
              </a:ext>
            </a:extLst>
          </p:cNvPr>
          <p:cNvSpPr>
            <a:spLocks noGrp="1"/>
          </p:cNvSpPr>
          <p:nvPr>
            <p:ph type="title"/>
          </p:nvPr>
        </p:nvSpPr>
        <p:spPr>
          <a:xfrm>
            <a:off x="6391031" y="472831"/>
            <a:ext cx="5147730" cy="1641987"/>
          </a:xfrm>
        </p:spPr>
        <p:txBody>
          <a:bodyPr vert="horz" lIns="91440" tIns="45720" rIns="91440" bIns="45720" rtlCol="0" anchor="ctr">
            <a:normAutofit/>
          </a:bodyPr>
          <a:lstStyle/>
          <a:p>
            <a:r>
              <a:rPr lang="en-US"/>
              <a:t>ΑνταγωνισμΟς: </a:t>
            </a:r>
          </a:p>
          <a:p>
            <a:endParaRPr lang="en-US"/>
          </a:p>
        </p:txBody>
      </p:sp>
      <p:sp>
        <p:nvSpPr>
          <p:cNvPr id="4" name="Θέση περιεχομένου 3">
            <a:extLst>
              <a:ext uri="{FF2B5EF4-FFF2-40B4-BE49-F238E27FC236}">
                <a16:creationId xmlns:a16="http://schemas.microsoft.com/office/drawing/2014/main" id="{02CAD885-EF15-92F8-5A33-91C1D52B6864}"/>
              </a:ext>
            </a:extLst>
          </p:cNvPr>
          <p:cNvSpPr>
            <a:spLocks noGrp="1"/>
          </p:cNvSpPr>
          <p:nvPr>
            <p:ph sz="half" idx="2"/>
          </p:nvPr>
        </p:nvSpPr>
        <p:spPr>
          <a:xfrm>
            <a:off x="6342185" y="1753357"/>
            <a:ext cx="5147730" cy="3637935"/>
          </a:xfrm>
        </p:spPr>
        <p:txBody>
          <a:bodyPr vert="horz" lIns="91440" tIns="45720" rIns="91440" bIns="45720" rtlCol="0" anchor="ctr">
            <a:normAutofit/>
          </a:bodyPr>
          <a:lstStyle/>
          <a:p>
            <a:pPr>
              <a:buFont typeface="Wingdings"/>
              <a:buChar char="v"/>
            </a:pPr>
            <a:r>
              <a:rPr lang="en-US" b="1" i="1" dirty="0" err="1">
                <a:sym typeface="Wingdings"/>
              </a:rPr>
              <a:t>Τι</a:t>
            </a:r>
            <a:r>
              <a:rPr lang="en-US" b="1" i="1" dirty="0"/>
              <a:t> π</a:t>
            </a:r>
            <a:r>
              <a:rPr lang="en-US" b="1" i="1" dirty="0" err="1"/>
              <a:t>λεονέκτημ</a:t>
            </a:r>
            <a:r>
              <a:rPr lang="en-US" b="1" i="1" dirty="0"/>
              <a:t>α </a:t>
            </a:r>
            <a:r>
              <a:rPr lang="en-US" b="1" i="1" dirty="0" err="1"/>
              <a:t>έχουμε</a:t>
            </a:r>
            <a:r>
              <a:rPr lang="en-US" b="1" i="1" dirty="0"/>
              <a:t> </a:t>
            </a:r>
            <a:r>
              <a:rPr lang="en-US" b="1" i="1" dirty="0" err="1"/>
              <a:t>έν</a:t>
            </a:r>
            <a:r>
              <a:rPr lang="en-US" b="1" i="1" dirty="0"/>
              <a:t>α</a:t>
            </a:r>
            <a:r>
              <a:rPr lang="en-US" b="1" i="1" dirty="0" err="1"/>
              <a:t>ντι</a:t>
            </a:r>
            <a:r>
              <a:rPr lang="en-US" b="1" i="1" dirty="0"/>
              <a:t> </a:t>
            </a:r>
            <a:r>
              <a:rPr lang="en-US" b="1" i="1" dirty="0" err="1"/>
              <a:t>των</a:t>
            </a:r>
            <a:r>
              <a:rPr lang="en-US" b="1" i="1" dirty="0"/>
              <a:t> α</a:t>
            </a:r>
            <a:r>
              <a:rPr lang="en-US" b="1" i="1" dirty="0" err="1"/>
              <a:t>ντ</a:t>
            </a:r>
            <a:r>
              <a:rPr lang="en-US" b="1" i="1" dirty="0"/>
              <a:t>α</a:t>
            </a:r>
            <a:r>
              <a:rPr lang="en-US" b="1" i="1" dirty="0" err="1"/>
              <a:t>γωνιστών</a:t>
            </a:r>
            <a:r>
              <a:rPr lang="en-US" b="1" i="1" dirty="0"/>
              <a:t> μας;</a:t>
            </a:r>
            <a:endParaRPr lang="en-US" dirty="0">
              <a:cs typeface="Calibri" panose="020F0502020204030204"/>
            </a:endParaRPr>
          </a:p>
          <a:p>
            <a:pPr>
              <a:buFont typeface="Wingdings"/>
              <a:buChar char="Ø"/>
            </a:pPr>
            <a:r>
              <a:rPr lang="en-US" dirty="0" err="1">
                <a:sym typeface="Wingdings"/>
              </a:rPr>
              <a:t>Συνδυ</a:t>
            </a:r>
            <a:r>
              <a:rPr lang="en-US" dirty="0">
                <a:sym typeface="Wingdings"/>
              </a:rPr>
              <a:t>α</a:t>
            </a:r>
            <a:r>
              <a:rPr lang="en-US" dirty="0" err="1">
                <a:sym typeface="Wingdings"/>
              </a:rPr>
              <a:t>σμός</a:t>
            </a:r>
            <a:r>
              <a:rPr lang="en-US" dirty="0"/>
              <a:t> και π</a:t>
            </a:r>
            <a:r>
              <a:rPr lang="en-US" dirty="0" err="1"/>
              <a:t>ροσφορά</a:t>
            </a:r>
            <a:r>
              <a:rPr lang="en-US" dirty="0"/>
              <a:t> υπ</a:t>
            </a:r>
            <a:r>
              <a:rPr lang="en-US" dirty="0" err="1"/>
              <a:t>ηρεσιών</a:t>
            </a:r>
            <a:r>
              <a:rPr lang="en-US" dirty="0"/>
              <a:t> </a:t>
            </a:r>
            <a:r>
              <a:rPr lang="en-US" dirty="0" err="1"/>
              <a:t>σε</a:t>
            </a:r>
            <a:r>
              <a:rPr lang="en-US" dirty="0"/>
              <a:t> </a:t>
            </a:r>
            <a:r>
              <a:rPr lang="en-US" dirty="0" err="1"/>
              <a:t>μί</a:t>
            </a:r>
            <a:r>
              <a:rPr lang="en-US" dirty="0"/>
              <a:t>α </a:t>
            </a:r>
            <a:r>
              <a:rPr lang="en-US" dirty="0" err="1"/>
              <a:t>ενι</a:t>
            </a:r>
            <a:r>
              <a:rPr lang="en-US" dirty="0"/>
              <a:t>αία </a:t>
            </a:r>
            <a:r>
              <a:rPr lang="en-US" dirty="0" err="1"/>
              <a:t>εφ</a:t>
            </a:r>
            <a:r>
              <a:rPr lang="en-US" dirty="0"/>
              <a:t>α</a:t>
            </a:r>
            <a:r>
              <a:rPr lang="en-US" dirty="0" err="1"/>
              <a:t>ρμογή</a:t>
            </a:r>
            <a:r>
              <a:rPr lang="en-US" dirty="0"/>
              <a:t>.</a:t>
            </a:r>
            <a:endParaRPr lang="en-US" dirty="0" err="1">
              <a:cs typeface="Calibri" panose="020F0502020204030204"/>
            </a:endParaRPr>
          </a:p>
          <a:p>
            <a:pPr>
              <a:buFont typeface="Wingdings"/>
              <a:buChar char="Ø"/>
            </a:pPr>
            <a:r>
              <a:rPr lang="en-US" dirty="0" err="1">
                <a:sym typeface="Wingdings"/>
              </a:rPr>
              <a:t>Άμεσες</a:t>
            </a:r>
            <a:r>
              <a:rPr lang="en-US" dirty="0">
                <a:sym typeface="Wingdings"/>
              </a:rPr>
              <a:t> και </a:t>
            </a:r>
            <a:r>
              <a:rPr lang="en-US" dirty="0" err="1">
                <a:sym typeface="Wingdings"/>
              </a:rPr>
              <a:t>οικονομικότερες</a:t>
            </a:r>
            <a:r>
              <a:rPr lang="en-US" dirty="0"/>
              <a:t> </a:t>
            </a:r>
            <a:r>
              <a:rPr lang="en-US" dirty="0" err="1"/>
              <a:t>συνεδρίες</a:t>
            </a:r>
            <a:r>
              <a:rPr lang="en-US" dirty="0"/>
              <a:t> </a:t>
            </a:r>
            <a:r>
              <a:rPr lang="en-US" dirty="0" err="1"/>
              <a:t>με</a:t>
            </a:r>
            <a:r>
              <a:rPr lang="en-US" dirty="0"/>
              <a:t> </a:t>
            </a:r>
            <a:r>
              <a:rPr lang="en-US" dirty="0" err="1"/>
              <a:t>τον</a:t>
            </a:r>
            <a:r>
              <a:rPr lang="en-US" dirty="0"/>
              <a:t> </a:t>
            </a:r>
            <a:r>
              <a:rPr lang="en-US" dirty="0" err="1"/>
              <a:t>σύμ</a:t>
            </a:r>
            <a:r>
              <a:rPr lang="en-US" dirty="0"/>
              <a:t>β</a:t>
            </a:r>
            <a:r>
              <a:rPr lang="en-US" dirty="0" err="1"/>
              <a:t>ουλό</a:t>
            </a:r>
            <a:r>
              <a:rPr lang="en-US" dirty="0"/>
              <a:t> μας.</a:t>
            </a:r>
            <a:endParaRPr lang="en-US" dirty="0" err="1">
              <a:cs typeface="Calibri" panose="020F0502020204030204"/>
            </a:endParaRPr>
          </a:p>
          <a:p>
            <a:endParaRPr lang="en-US"/>
          </a:p>
        </p:txBody>
      </p:sp>
      <p:pic>
        <p:nvPicPr>
          <p:cNvPr id="5" name="Εικόνα 5" descr="Εικόνα που περιέχει κείμενο&#10;&#10;Περιγραφή που δημιουργήθηκε αυτόματα">
            <a:extLst>
              <a:ext uri="{FF2B5EF4-FFF2-40B4-BE49-F238E27FC236}">
                <a16:creationId xmlns:a16="http://schemas.microsoft.com/office/drawing/2014/main" id="{A0F86648-BAF7-E217-800E-34EA941F4CEE}"/>
              </a:ext>
            </a:extLst>
          </p:cNvPr>
          <p:cNvPicPr>
            <a:picLocks noGrp="1" noChangeAspect="1"/>
          </p:cNvPicPr>
          <p:nvPr>
            <p:ph sz="half" idx="1"/>
          </p:nvPr>
        </p:nvPicPr>
        <p:blipFill>
          <a:blip r:embed="rId4"/>
          <a:stretch>
            <a:fillRect/>
          </a:stretch>
        </p:blipFill>
        <p:spPr>
          <a:xfrm>
            <a:off x="648930" y="982765"/>
            <a:ext cx="5447070" cy="4563088"/>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70894057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2476583-CC33-45CE-B51B-215B5673C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3" name="Rectangle 12">
            <a:extLst>
              <a:ext uri="{FF2B5EF4-FFF2-40B4-BE49-F238E27FC236}">
                <a16:creationId xmlns:a16="http://schemas.microsoft.com/office/drawing/2014/main" id="{75F65CD9-825D-44BD-8681-D42D260D4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B2F64C47-BE0B-4DA4-A62F-C6922DD208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
            <a:ext cx="4125976" cy="6858002"/>
          </a:xfrm>
          <a:custGeom>
            <a:avLst/>
            <a:gdLst>
              <a:gd name="connsiteX0" fmla="*/ 4125976 w 4125976"/>
              <a:gd name="connsiteY0" fmla="*/ 0 h 6858002"/>
              <a:gd name="connsiteX1" fmla="*/ 1300393 w 4125976"/>
              <a:gd name="connsiteY1" fmla="*/ 0 h 6858002"/>
              <a:gd name="connsiteX2" fmla="*/ 1300393 w 4125976"/>
              <a:gd name="connsiteY2" fmla="*/ 2 h 6858002"/>
              <a:gd name="connsiteX3" fmla="*/ 1155520 w 4125976"/>
              <a:gd name="connsiteY3" fmla="*/ 2 h 6858002"/>
              <a:gd name="connsiteX4" fmla="*/ 1074856 w 4125976"/>
              <a:gd name="connsiteY4" fmla="*/ 88573 h 6858002"/>
              <a:gd name="connsiteX5" fmla="*/ 0 w 4125976"/>
              <a:gd name="connsiteY5" fmla="*/ 3396600 h 6858002"/>
              <a:gd name="connsiteX6" fmla="*/ 1222540 w 4125976"/>
              <a:gd name="connsiteY6" fmla="*/ 6858002 h 6858002"/>
              <a:gd name="connsiteX7" fmla="*/ 4125598 w 4125976"/>
              <a:gd name="connsiteY7" fmla="*/ 6858002 h 6858002"/>
              <a:gd name="connsiteX8" fmla="*/ 4125976 w 4125976"/>
              <a:gd name="connsiteY8" fmla="*/ 68576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5976" h="6858002">
                <a:moveTo>
                  <a:pt x="4125976" y="0"/>
                </a:moveTo>
                <a:lnTo>
                  <a:pt x="1300393" y="0"/>
                </a:lnTo>
                <a:lnTo>
                  <a:pt x="1300393" y="2"/>
                </a:lnTo>
                <a:lnTo>
                  <a:pt x="1155520" y="2"/>
                </a:lnTo>
                <a:lnTo>
                  <a:pt x="1074856" y="88573"/>
                </a:lnTo>
                <a:cubicBezTo>
                  <a:pt x="422987" y="841260"/>
                  <a:pt x="0" y="2042663"/>
                  <a:pt x="0" y="3396600"/>
                </a:cubicBezTo>
                <a:cubicBezTo>
                  <a:pt x="0" y="4846647"/>
                  <a:pt x="488259" y="6121285"/>
                  <a:pt x="1222540" y="6858002"/>
                </a:cubicBezTo>
                <a:cubicBezTo>
                  <a:pt x="4125598" y="6858002"/>
                  <a:pt x="4125598" y="6858002"/>
                  <a:pt x="4125598" y="6858002"/>
                </a:cubicBezTo>
                <a:lnTo>
                  <a:pt x="4125976" y="6857600"/>
                </a:lnTo>
                <a:close/>
              </a:path>
            </a:pathLst>
          </a:custGeom>
          <a:blipFill dpi="0" rotWithShape="1">
            <a:blip r:embed="rId3"/>
            <a:srcRect/>
            <a:tile tx="0" ty="0" sx="100000" sy="100000" flip="none" algn="tl"/>
          </a:blipFill>
          <a:ln>
            <a:noFill/>
          </a:ln>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Τίτλος 1">
            <a:extLst>
              <a:ext uri="{FF2B5EF4-FFF2-40B4-BE49-F238E27FC236}">
                <a16:creationId xmlns:a16="http://schemas.microsoft.com/office/drawing/2014/main" id="{E2480076-9455-FF73-CFB3-6709DDC69933}"/>
              </a:ext>
            </a:extLst>
          </p:cNvPr>
          <p:cNvSpPr>
            <a:spLocks noGrp="1"/>
          </p:cNvSpPr>
          <p:nvPr>
            <p:ph type="title"/>
          </p:nvPr>
        </p:nvSpPr>
        <p:spPr>
          <a:xfrm>
            <a:off x="685801" y="643466"/>
            <a:ext cx="2590799" cy="4995333"/>
          </a:xfrm>
        </p:spPr>
        <p:txBody>
          <a:bodyPr vert="horz" lIns="91440" tIns="45720" rIns="91440" bIns="45720" rtlCol="0" anchor="ctr">
            <a:normAutofit/>
          </a:bodyPr>
          <a:lstStyle/>
          <a:p>
            <a:r>
              <a:rPr lang="en-US" dirty="0" err="1">
                <a:solidFill>
                  <a:srgbClr val="FFFFFF"/>
                </a:solidFill>
              </a:rPr>
              <a:t>Στρ</a:t>
            </a:r>
            <a:r>
              <a:rPr lang="en-US" dirty="0">
                <a:solidFill>
                  <a:srgbClr val="FFFFFF"/>
                </a:solidFill>
              </a:rPr>
              <a:t>α</a:t>
            </a:r>
            <a:r>
              <a:rPr lang="en-US" dirty="0" err="1">
                <a:solidFill>
                  <a:srgbClr val="FFFFFF"/>
                </a:solidFill>
              </a:rPr>
              <a:t>τηγικΗ</a:t>
            </a:r>
            <a:r>
              <a:rPr lang="en-US" dirty="0">
                <a:solidFill>
                  <a:srgbClr val="FFFFFF"/>
                </a:solidFill>
              </a:rPr>
              <a:t> </a:t>
            </a:r>
            <a:r>
              <a:rPr lang="en-US" dirty="0" err="1">
                <a:solidFill>
                  <a:srgbClr val="FFFFFF"/>
                </a:solidFill>
              </a:rPr>
              <a:t>ΜΑρκετινγκ</a:t>
            </a:r>
            <a:endParaRPr lang="en-US" dirty="0" err="1">
              <a:solidFill>
                <a:srgbClr val="FFFFFF"/>
              </a:solidFill>
              <a:cs typeface="Calibri Light"/>
            </a:endParaRPr>
          </a:p>
          <a:p>
            <a:endParaRPr lang="en-US">
              <a:solidFill>
                <a:srgbClr val="FFFFFF"/>
              </a:solidFill>
            </a:endParaRPr>
          </a:p>
        </p:txBody>
      </p:sp>
      <p:sp>
        <p:nvSpPr>
          <p:cNvPr id="4" name="Θέση περιεχομένου 3">
            <a:extLst>
              <a:ext uri="{FF2B5EF4-FFF2-40B4-BE49-F238E27FC236}">
                <a16:creationId xmlns:a16="http://schemas.microsoft.com/office/drawing/2014/main" id="{093CD913-BC3A-334B-8F37-16990DC5648C}"/>
              </a:ext>
            </a:extLst>
          </p:cNvPr>
          <p:cNvSpPr>
            <a:spLocks noGrp="1"/>
          </p:cNvSpPr>
          <p:nvPr>
            <p:ph sz="half" idx="2"/>
          </p:nvPr>
        </p:nvSpPr>
        <p:spPr>
          <a:xfrm>
            <a:off x="8507300" y="238039"/>
            <a:ext cx="3467186" cy="6377575"/>
          </a:xfrm>
        </p:spPr>
        <p:txBody>
          <a:bodyPr vert="horz" lIns="91440" tIns="45720" rIns="91440" bIns="45720" rtlCol="0" anchor="ctr">
            <a:noAutofit/>
          </a:bodyPr>
          <a:lstStyle/>
          <a:p>
            <a:pPr marL="0" indent="0" defTabSz="269748">
              <a:spcAft>
                <a:spcPts val="590"/>
              </a:spcAft>
              <a:buNone/>
            </a:pPr>
            <a:endParaRPr lang="el-GR" sz="1400" b="1" kern="1200" cap="none">
              <a:effectLst/>
              <a:latin typeface="Calibri"/>
              <a:cs typeface="Arial"/>
            </a:endParaRPr>
          </a:p>
          <a:p>
            <a:pPr marL="168275" indent="-168275" defTabSz="269748">
              <a:spcAft>
                <a:spcPts val="590"/>
              </a:spcAft>
              <a:buClr>
                <a:srgbClr val="FFFFFF"/>
              </a:buClr>
            </a:pPr>
            <a:endParaRPr lang="el-GR" sz="1600" b="1" u="sng" kern="1200" cap="none">
              <a:effectLst/>
              <a:latin typeface="Calibri"/>
              <a:cs typeface="Arial"/>
            </a:endParaRPr>
          </a:p>
          <a:p>
            <a:pPr>
              <a:buClr>
                <a:srgbClr val="FFFFFF"/>
              </a:buClr>
            </a:pPr>
            <a:r>
              <a:rPr lang="el-GR" sz="1600" b="1" u="sng">
                <a:latin typeface="Calibri"/>
                <a:cs typeface="Arial"/>
              </a:rPr>
              <a:t>Πως θα προσελκύσουμε πελάτες;</a:t>
            </a:r>
            <a:endParaRPr lang="el-GR" sz="1600" u="sng">
              <a:latin typeface="Calibri"/>
              <a:cs typeface="Arial"/>
            </a:endParaRPr>
          </a:p>
          <a:p>
            <a:pPr>
              <a:buClr>
                <a:srgbClr val="000000"/>
              </a:buClr>
            </a:pPr>
            <a:r>
              <a:rPr lang="el-GR" sz="1400">
                <a:latin typeface="Calibri"/>
                <a:cs typeface="Arial"/>
              </a:rPr>
              <a:t>Ποσοστό έκπτωσης με κάθε εγγραφή στο </a:t>
            </a:r>
            <a:r>
              <a:rPr lang="el-GR" sz="1400" err="1">
                <a:latin typeface="Calibri"/>
                <a:cs typeface="Arial"/>
              </a:rPr>
              <a:t>newsletter</a:t>
            </a:r>
            <a:r>
              <a:rPr lang="el-GR" sz="1400">
                <a:latin typeface="Calibri"/>
                <a:cs typeface="Arial"/>
              </a:rPr>
              <a:t> μέσω της ιστοσελίδας.  </a:t>
            </a:r>
          </a:p>
          <a:p>
            <a:pPr>
              <a:buClr>
                <a:srgbClr val="000000"/>
              </a:buClr>
            </a:pPr>
            <a:r>
              <a:rPr lang="el-GR" sz="1400">
                <a:latin typeface="Calibri"/>
                <a:cs typeface="Times New Roman"/>
              </a:rPr>
              <a:t> </a:t>
            </a:r>
            <a:r>
              <a:rPr lang="el-GR" sz="1400">
                <a:latin typeface="Calibri"/>
                <a:cs typeface="Arial"/>
              </a:rPr>
              <a:t>Συμμετοχή σε συνεντεύξεις και </a:t>
            </a:r>
            <a:r>
              <a:rPr lang="el-GR" sz="1400" err="1">
                <a:latin typeface="Calibri"/>
                <a:cs typeface="Arial"/>
              </a:rPr>
              <a:t>podcast</a:t>
            </a:r>
            <a:r>
              <a:rPr lang="el-GR" sz="1400">
                <a:latin typeface="Calibri"/>
                <a:cs typeface="Arial"/>
              </a:rPr>
              <a:t> που σχετίζονται με τον επαγγελματικό προσανατολισμό.</a:t>
            </a:r>
          </a:p>
          <a:p>
            <a:pPr>
              <a:buClr>
                <a:srgbClr val="000000"/>
              </a:buClr>
            </a:pPr>
            <a:r>
              <a:rPr lang="el-GR" sz="1400">
                <a:latin typeface="Calibri"/>
                <a:cs typeface="Times New Roman"/>
              </a:rPr>
              <a:t> </a:t>
            </a:r>
            <a:r>
              <a:rPr lang="el-GR" sz="1400">
                <a:latin typeface="Calibri"/>
                <a:cs typeface="Arial"/>
              </a:rPr>
              <a:t>Χρήση ελκυστικού περιεχομένου στα μέσα κοινωνικής δικτύωσης.</a:t>
            </a:r>
          </a:p>
          <a:p>
            <a:pPr>
              <a:buClr>
                <a:srgbClr val="000000"/>
              </a:buClr>
            </a:pPr>
            <a:r>
              <a:rPr lang="el-GR" sz="1400">
                <a:latin typeface="Calibri"/>
                <a:cs typeface="Arial"/>
              </a:rPr>
              <a:t>Συνεργασία με </a:t>
            </a:r>
            <a:r>
              <a:rPr lang="el-GR" sz="1400" err="1">
                <a:latin typeface="Calibri"/>
                <a:cs typeface="Arial"/>
              </a:rPr>
              <a:t>influencers</a:t>
            </a:r>
            <a:r>
              <a:rPr lang="el-GR" sz="1400">
                <a:latin typeface="Calibri"/>
                <a:cs typeface="Arial"/>
              </a:rPr>
              <a:t> για παροχή εκπτωτικού κωδικού στους ακολούθους τους.</a:t>
            </a:r>
          </a:p>
          <a:p>
            <a:pPr>
              <a:buClr>
                <a:srgbClr val="000000"/>
              </a:buClr>
            </a:pPr>
            <a:r>
              <a:rPr lang="el-GR" sz="1400">
                <a:latin typeface="Calibri"/>
                <a:cs typeface="Arial"/>
              </a:rPr>
              <a:t>Σύσταση γνωστών και φίλων.</a:t>
            </a:r>
          </a:p>
          <a:p>
            <a:pPr>
              <a:buClr>
                <a:srgbClr val="000000"/>
              </a:buClr>
            </a:pPr>
            <a:r>
              <a:rPr lang="el-GR" sz="1400" err="1">
                <a:latin typeface="Calibri"/>
                <a:cs typeface="Arial"/>
              </a:rPr>
              <a:t>Giveaway</a:t>
            </a:r>
            <a:r>
              <a:rPr lang="el-GR" sz="1400">
                <a:latin typeface="Calibri"/>
                <a:cs typeface="Arial"/>
              </a:rPr>
              <a:t> στα </a:t>
            </a:r>
            <a:r>
              <a:rPr lang="el-GR" sz="1400" err="1">
                <a:latin typeface="Calibri"/>
                <a:cs typeface="Arial"/>
              </a:rPr>
              <a:t>social</a:t>
            </a:r>
            <a:r>
              <a:rPr lang="el-GR" sz="1400">
                <a:latin typeface="Calibri"/>
                <a:cs typeface="Arial"/>
              </a:rPr>
              <a:t> </a:t>
            </a:r>
            <a:r>
              <a:rPr lang="el-GR" sz="1400" err="1">
                <a:latin typeface="Calibri"/>
                <a:cs typeface="Arial"/>
              </a:rPr>
              <a:t>media</a:t>
            </a:r>
            <a:r>
              <a:rPr lang="el-GR" sz="1400">
                <a:latin typeface="Calibri"/>
                <a:cs typeface="Arial"/>
              </a:rPr>
              <a:t> της εφαρμογής μας.</a:t>
            </a:r>
          </a:p>
          <a:p>
            <a:pPr>
              <a:buClr>
                <a:srgbClr val="000000"/>
              </a:buClr>
            </a:pPr>
            <a:endParaRPr lang="el-GR" sz="1200">
              <a:latin typeface="Calibri"/>
              <a:cs typeface="Arial"/>
            </a:endParaRPr>
          </a:p>
          <a:p>
            <a:pPr marL="0" indent="0" algn="ctr">
              <a:buClr>
                <a:srgbClr val="000000"/>
              </a:buClr>
              <a:buNone/>
            </a:pPr>
            <a:r>
              <a:rPr lang="el-GR" sz="1600" b="1" u="sng">
                <a:latin typeface="Calibri"/>
                <a:cs typeface="Arial"/>
              </a:rPr>
              <a:t>Ποιος είναι ο στόχος μας;</a:t>
            </a:r>
          </a:p>
          <a:p>
            <a:pPr marL="0" indent="0" algn="ctr">
              <a:buNone/>
            </a:pPr>
            <a:r>
              <a:rPr lang="el-GR" sz="1400">
                <a:latin typeface="Calibri"/>
                <a:cs typeface="Arial"/>
              </a:rPr>
              <a:t>Στόχος μας είναι να αποκτήσουμε μέσα σε ένα χρόνο το 1% του τελικού μεγέθους της αγοράς, το οποίο είναι 2.000 χρήστες. Ενώ ο στόχος μας για τα επόμενα 4 χρόνια είναι να αποκτήσουμε το 5%.</a:t>
            </a:r>
          </a:p>
        </p:txBody>
      </p:sp>
      <p:pic>
        <p:nvPicPr>
          <p:cNvPr id="6" name="Εικόνα 6" descr="Εικόνα που περιέχει κείμενο, εσωτερικός χώρος, στατικό, γραφική ύλη&#10;&#10;Περιγραφή που δημιουργήθηκε αυτόματα">
            <a:extLst>
              <a:ext uri="{FF2B5EF4-FFF2-40B4-BE49-F238E27FC236}">
                <a16:creationId xmlns:a16="http://schemas.microsoft.com/office/drawing/2014/main" id="{61524955-5498-0C61-11DA-6AE96D594D60}"/>
              </a:ext>
            </a:extLst>
          </p:cNvPr>
          <p:cNvPicPr>
            <a:picLocks noChangeAspect="1"/>
          </p:cNvPicPr>
          <p:nvPr/>
        </p:nvPicPr>
        <p:blipFill>
          <a:blip r:embed="rId4"/>
          <a:stretch>
            <a:fillRect/>
          </a:stretch>
        </p:blipFill>
        <p:spPr>
          <a:xfrm>
            <a:off x="220785" y="3683244"/>
            <a:ext cx="2743200" cy="1543050"/>
          </a:xfrm>
          <a:prstGeom prst="rect">
            <a:avLst/>
          </a:prstGeom>
        </p:spPr>
      </p:pic>
      <p:sp>
        <p:nvSpPr>
          <p:cNvPr id="5" name="TextBox 4">
            <a:extLst>
              <a:ext uri="{FF2B5EF4-FFF2-40B4-BE49-F238E27FC236}">
                <a16:creationId xmlns:a16="http://schemas.microsoft.com/office/drawing/2014/main" id="{2D8D7760-62CC-4395-16B5-53427B473DF0}"/>
              </a:ext>
            </a:extLst>
          </p:cNvPr>
          <p:cNvSpPr txBox="1"/>
          <p:nvPr/>
        </p:nvSpPr>
        <p:spPr>
          <a:xfrm>
            <a:off x="4244163" y="88604"/>
            <a:ext cx="3783417" cy="68172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590"/>
              </a:spcAft>
            </a:pPr>
            <a:r>
              <a:rPr lang="el-GR" sz="1400" b="1" u="sng">
                <a:cs typeface="Calibri"/>
              </a:rPr>
              <a:t>Προώθηση και δραστηριότητες μάρκετινγκ της εταιρείας:</a:t>
            </a:r>
            <a:endParaRPr lang="en-US" sz="1400">
              <a:cs typeface="Calibri"/>
            </a:endParaRPr>
          </a:p>
          <a:p>
            <a:pPr>
              <a:spcAft>
                <a:spcPts val="590"/>
              </a:spcAft>
            </a:pPr>
            <a:r>
              <a:rPr lang="el-GR" sz="1200" b="1" u="sng">
                <a:cs typeface="Calibri"/>
              </a:rPr>
              <a:t>Δημιουργία Ιστοσελίδας και SEO</a:t>
            </a:r>
            <a:endParaRPr lang="el-GR" sz="1200">
              <a:cs typeface="Calibri"/>
            </a:endParaRPr>
          </a:p>
          <a:p>
            <a:pPr marL="285750" indent="-285750">
              <a:spcAft>
                <a:spcPts val="590"/>
              </a:spcAft>
              <a:buFont typeface="Arial"/>
              <a:buChar char="•"/>
            </a:pPr>
            <a:r>
              <a:rPr lang="el-GR" sz="1200" err="1">
                <a:cs typeface="Calibri"/>
              </a:rPr>
              <a:t>Ιστότοπος</a:t>
            </a:r>
            <a:r>
              <a:rPr lang="el-GR" sz="1200">
                <a:cs typeface="Calibri"/>
              </a:rPr>
              <a:t> που θα αντιπροσωπεύει με ακρίβεια την επωνυμία μας και θα προβάλλει τα χαρακτηριστικά και τα οφέλη της υπηρεσίας μας. </a:t>
            </a:r>
            <a:endParaRPr lang="en-US" sz="1200">
              <a:cs typeface="Calibri"/>
            </a:endParaRPr>
          </a:p>
          <a:p>
            <a:pPr marL="285750" indent="-285750">
              <a:spcAft>
                <a:spcPts val="590"/>
              </a:spcAft>
              <a:buFont typeface="Arial"/>
              <a:buChar char="•"/>
            </a:pPr>
            <a:r>
              <a:rPr lang="el-GR" sz="1200">
                <a:cs typeface="Calibri"/>
              </a:rPr>
              <a:t>Δημιουργία πολύτιμου και ελκυστικού περιεχομένου.</a:t>
            </a:r>
          </a:p>
          <a:p>
            <a:pPr marL="285750" indent="-285750">
              <a:spcAft>
                <a:spcPts val="590"/>
              </a:spcAft>
              <a:buFont typeface="Arial"/>
              <a:buChar char="•"/>
            </a:pPr>
            <a:r>
              <a:rPr lang="el-GR" sz="1200">
                <a:cs typeface="Calibri"/>
              </a:rPr>
              <a:t>Αποστολή </a:t>
            </a:r>
            <a:r>
              <a:rPr lang="el-GR" sz="1200" err="1">
                <a:cs typeface="Calibri"/>
              </a:rPr>
              <a:t>στοχευμένων</a:t>
            </a:r>
            <a:r>
              <a:rPr lang="el-GR" sz="1200">
                <a:cs typeface="Calibri"/>
              </a:rPr>
              <a:t> μηνυμάτων ηλεκτρονικού ταχυδρομείου(email </a:t>
            </a:r>
            <a:r>
              <a:rPr lang="el-GR" sz="1200" err="1">
                <a:cs typeface="Calibri"/>
              </a:rPr>
              <a:t>marketing</a:t>
            </a:r>
            <a:r>
              <a:rPr lang="el-GR" sz="1200">
                <a:cs typeface="Calibri"/>
              </a:rPr>
              <a:t>).</a:t>
            </a:r>
          </a:p>
          <a:p>
            <a:pPr>
              <a:spcAft>
                <a:spcPts val="590"/>
              </a:spcAft>
            </a:pPr>
            <a:r>
              <a:rPr lang="el-GR" sz="1200" b="1" u="sng">
                <a:cs typeface="Calibri"/>
              </a:rPr>
              <a:t>Social </a:t>
            </a:r>
            <a:r>
              <a:rPr lang="el-GR" sz="1200" b="1" u="sng" err="1">
                <a:cs typeface="Calibri"/>
              </a:rPr>
              <a:t>Media</a:t>
            </a:r>
            <a:endParaRPr lang="el-GR" sz="1200" b="1" u="sng">
              <a:cs typeface="Calibri"/>
            </a:endParaRPr>
          </a:p>
          <a:p>
            <a:pPr marL="285750" indent="-285750">
              <a:spcAft>
                <a:spcPts val="590"/>
              </a:spcAft>
              <a:buFont typeface="Arial"/>
              <a:buChar char="•"/>
            </a:pPr>
            <a:r>
              <a:rPr lang="el-GR" sz="1200" err="1">
                <a:cs typeface="Calibri"/>
              </a:rPr>
              <a:t>TikTok</a:t>
            </a:r>
            <a:r>
              <a:rPr lang="el-GR" sz="1200">
                <a:cs typeface="Calibri"/>
              </a:rPr>
              <a:t> και Facebook.</a:t>
            </a:r>
            <a:endParaRPr lang="en-US" sz="1200">
              <a:cs typeface="Calibri"/>
            </a:endParaRPr>
          </a:p>
          <a:p>
            <a:pPr marL="285750" indent="-285750">
              <a:spcAft>
                <a:spcPts val="590"/>
              </a:spcAft>
              <a:buFont typeface="Arial"/>
              <a:buChar char="•"/>
            </a:pPr>
            <a:r>
              <a:rPr lang="el-GR" sz="1200">
                <a:cs typeface="Calibri"/>
              </a:rPr>
              <a:t>Δημιουργία σχετικού, ελκυστικού και πολύτιμου περιεχομένου στα μέσα κοινωνικής δικτύωσης.</a:t>
            </a:r>
            <a:endParaRPr lang="en-US" sz="1200">
              <a:cs typeface="Calibri"/>
            </a:endParaRPr>
          </a:p>
          <a:p>
            <a:pPr marL="285750" indent="-285750">
              <a:spcAft>
                <a:spcPts val="590"/>
              </a:spcAft>
              <a:buFont typeface="Arial"/>
              <a:buChar char="•"/>
            </a:pPr>
            <a:r>
              <a:rPr lang="el-GR" sz="1200">
                <a:cs typeface="Calibri"/>
              </a:rPr>
              <a:t>Αλληλεπίδραση με τους πελάτες μας.</a:t>
            </a:r>
          </a:p>
          <a:p>
            <a:pPr>
              <a:spcAft>
                <a:spcPts val="590"/>
              </a:spcAft>
            </a:pPr>
            <a:r>
              <a:rPr lang="el-GR" sz="1200" b="1" u="sng">
                <a:cs typeface="Calibri"/>
              </a:rPr>
              <a:t>Συνεργασίες με </a:t>
            </a:r>
            <a:r>
              <a:rPr lang="el-GR" sz="1200" b="1" u="sng" err="1">
                <a:cs typeface="Calibri"/>
              </a:rPr>
              <a:t>Influencers</a:t>
            </a:r>
            <a:endParaRPr lang="el-GR" sz="1200" b="1" u="sng">
              <a:cs typeface="Calibri"/>
            </a:endParaRPr>
          </a:p>
          <a:p>
            <a:pPr marL="285750" indent="-285750">
              <a:spcAft>
                <a:spcPts val="590"/>
              </a:spcAft>
              <a:buFont typeface="Arial"/>
              <a:buChar char="•"/>
            </a:pPr>
            <a:r>
              <a:rPr lang="el-GR" sz="1200">
                <a:cs typeface="Calibri"/>
              </a:rPr>
              <a:t>Συνεργασία με </a:t>
            </a:r>
            <a:r>
              <a:rPr lang="el-GR" sz="1200" err="1">
                <a:cs typeface="Calibri"/>
              </a:rPr>
              <a:t>bloggers</a:t>
            </a:r>
            <a:r>
              <a:rPr lang="el-GR" sz="1200">
                <a:cs typeface="Calibri"/>
              </a:rPr>
              <a:t>, συμβούλους σταδιοδρομίας και </a:t>
            </a:r>
            <a:r>
              <a:rPr lang="el-GR" sz="1200" err="1">
                <a:cs typeface="Calibri"/>
              </a:rPr>
              <a:t>influencers</a:t>
            </a:r>
            <a:r>
              <a:rPr lang="el-GR" sz="1200">
                <a:cs typeface="Calibri"/>
              </a:rPr>
              <a:t>.</a:t>
            </a:r>
            <a:endParaRPr lang="en-US" sz="1200">
              <a:cs typeface="Calibri"/>
            </a:endParaRPr>
          </a:p>
          <a:p>
            <a:pPr marL="285750" indent="-285750">
              <a:spcAft>
                <a:spcPts val="590"/>
              </a:spcAft>
              <a:buFont typeface="Arial"/>
              <a:buChar char="•"/>
            </a:pPr>
            <a:r>
              <a:rPr lang="el-GR" sz="1200">
                <a:cs typeface="Calibri"/>
              </a:rPr>
              <a:t>Μακροπρόθεσμες συνεργασίες που δείχνουν εμπιστοσύνη, ειλικρίνεια και υψηλού επιπέδου υπηρεσίες.</a:t>
            </a:r>
            <a:endParaRPr lang="el-GR">
              <a:cs typeface="Calibri" panose="020F0502020204030204"/>
            </a:endParaRPr>
          </a:p>
          <a:p>
            <a:pPr>
              <a:spcAft>
                <a:spcPts val="590"/>
              </a:spcAft>
            </a:pPr>
            <a:r>
              <a:rPr lang="el-GR" sz="1200" b="1" u="sng">
                <a:cs typeface="Calibri"/>
              </a:rPr>
              <a:t>Δια ζώσης ενημερώσεις των μαθητών</a:t>
            </a:r>
            <a:endParaRPr lang="el-GR"/>
          </a:p>
          <a:p>
            <a:pPr marL="171450" indent="-171450">
              <a:spcAft>
                <a:spcPts val="590"/>
              </a:spcAft>
              <a:buFont typeface="Arial"/>
              <a:buChar char="•"/>
            </a:pPr>
            <a:r>
              <a:rPr lang="el-GR" sz="1200">
                <a:cs typeface="Calibri"/>
              </a:rPr>
              <a:t>Επισκέψεις σε σχολεία και φροντιστήρια.</a:t>
            </a:r>
            <a:endParaRPr lang="el-GR" sz="1200" b="1" u="sng">
              <a:cs typeface="Calibri"/>
            </a:endParaRPr>
          </a:p>
          <a:p>
            <a:pPr>
              <a:spcAft>
                <a:spcPts val="590"/>
              </a:spcAft>
            </a:pPr>
            <a:r>
              <a:rPr lang="el-GR" sz="1200" b="1" u="sng">
                <a:cs typeface="Calibri"/>
              </a:rPr>
              <a:t>Δράσεις ενημέρωσης γονέων </a:t>
            </a:r>
            <a:endParaRPr lang="el-GR"/>
          </a:p>
          <a:p>
            <a:pPr marL="171450" indent="-171450">
              <a:spcAft>
                <a:spcPts val="590"/>
              </a:spcAft>
              <a:buFont typeface="Arial"/>
              <a:buChar char="•"/>
            </a:pPr>
            <a:r>
              <a:rPr lang="el-GR" sz="1200">
                <a:cs typeface="Calibri"/>
              </a:rPr>
              <a:t>Διαφήμιση μέσω ΜΜΕ και κυρίως μέσω του ραδιοφώνου.</a:t>
            </a:r>
            <a:endParaRPr lang="el-GR" sz="1200" b="1" u="sng">
              <a:cs typeface="Calibri"/>
            </a:endParaRPr>
          </a:p>
          <a:p>
            <a:pPr>
              <a:spcAft>
                <a:spcPts val="590"/>
              </a:spcAft>
            </a:pPr>
            <a:endParaRPr lang="el-GR" sz="1200" b="1" u="sng">
              <a:cs typeface="Calibri"/>
            </a:endParaRPr>
          </a:p>
          <a:p>
            <a:pPr>
              <a:spcAft>
                <a:spcPts val="590"/>
              </a:spcAft>
            </a:pPr>
            <a:endParaRPr lang="el-GR" sz="1200" b="1" u="sng">
              <a:cs typeface="Calibri"/>
            </a:endParaRPr>
          </a:p>
        </p:txBody>
      </p:sp>
    </p:spTree>
    <p:extLst>
      <p:ext uri="{BB962C8B-B14F-4D97-AF65-F5344CB8AC3E}">
        <p14:creationId xmlns:p14="http://schemas.microsoft.com/office/powerpoint/2010/main" val="531693118"/>
      </p:ext>
    </p:extLst>
  </p:cSld>
  <p:clrMapOvr>
    <a:overrideClrMapping bg1="lt1" tx1="dk1" bg2="lt2" tx2="dk2" accent1="accent1" accent2="accent2" accent3="accent3" accent4="accent4" accent5="accent5" accent6="accent6" hlink="hlink" folHlink="folHlink"/>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BD94887-6A10-4F62-8EE1-B2BCFA1F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Εικόνα 4">
            <a:extLst>
              <a:ext uri="{FF2B5EF4-FFF2-40B4-BE49-F238E27FC236}">
                <a16:creationId xmlns:a16="http://schemas.microsoft.com/office/drawing/2014/main" id="{F2089588-F9C3-C953-7A9E-AEF0470A360D}"/>
              </a:ext>
            </a:extLst>
          </p:cNvPr>
          <p:cNvPicPr>
            <a:picLocks noChangeAspect="1"/>
          </p:cNvPicPr>
          <p:nvPr/>
        </p:nvPicPr>
        <p:blipFill rotWithShape="1">
          <a:blip r:embed="rId3">
            <a:alphaModFix amt="20000"/>
          </a:blip>
          <a:srcRect l="9951" r="2494"/>
          <a:stretch/>
        </p:blipFill>
        <p:spPr>
          <a:xfrm>
            <a:off x="20" y="10"/>
            <a:ext cx="12191980" cy="6857990"/>
          </a:xfrm>
          <a:prstGeom prst="rect">
            <a:avLst/>
          </a:prstGeom>
        </p:spPr>
      </p:pic>
      <p:pic>
        <p:nvPicPr>
          <p:cNvPr id="13" name="Picture 12">
            <a:extLst>
              <a:ext uri="{FF2B5EF4-FFF2-40B4-BE49-F238E27FC236}">
                <a16:creationId xmlns:a16="http://schemas.microsoft.com/office/drawing/2014/main" id="{A3D512BA-228A-4979-9312-ACD246E109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9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Τίτλος 1">
            <a:extLst>
              <a:ext uri="{FF2B5EF4-FFF2-40B4-BE49-F238E27FC236}">
                <a16:creationId xmlns:a16="http://schemas.microsoft.com/office/drawing/2014/main" id="{5568018A-9F4D-E48C-4C68-423AAFBC70BF}"/>
              </a:ext>
            </a:extLst>
          </p:cNvPr>
          <p:cNvSpPr>
            <a:spLocks noGrp="1"/>
          </p:cNvSpPr>
          <p:nvPr>
            <p:ph type="title"/>
          </p:nvPr>
        </p:nvSpPr>
        <p:spPr>
          <a:xfrm>
            <a:off x="3964173" y="120229"/>
            <a:ext cx="4380984" cy="1456267"/>
          </a:xfrm>
        </p:spPr>
        <p:txBody>
          <a:bodyPr>
            <a:normAutofit/>
          </a:bodyPr>
          <a:lstStyle/>
          <a:p>
            <a:r>
              <a:rPr lang="el-GR" dirty="0" err="1">
                <a:ea typeface="+mj-lt"/>
                <a:cs typeface="+mj-lt"/>
              </a:rPr>
              <a:t>ΟμΑδα</a:t>
            </a:r>
            <a:r>
              <a:rPr lang="el-GR" dirty="0">
                <a:ea typeface="+mj-lt"/>
                <a:cs typeface="+mj-lt"/>
              </a:rPr>
              <a:t> και </a:t>
            </a:r>
            <a:r>
              <a:rPr lang="el-GR" dirty="0" err="1">
                <a:ea typeface="+mj-lt"/>
                <a:cs typeface="+mj-lt"/>
              </a:rPr>
              <a:t>ΔιοΙκηση</a:t>
            </a:r>
            <a:endParaRPr lang="el-GR" dirty="0" err="1"/>
          </a:p>
          <a:p>
            <a:endParaRPr lang="el-GR">
              <a:cs typeface="Calibri Light"/>
            </a:endParaRPr>
          </a:p>
        </p:txBody>
      </p:sp>
      <p:sp>
        <p:nvSpPr>
          <p:cNvPr id="8" name="Content Placeholder 7">
            <a:extLst>
              <a:ext uri="{FF2B5EF4-FFF2-40B4-BE49-F238E27FC236}">
                <a16:creationId xmlns:a16="http://schemas.microsoft.com/office/drawing/2014/main" id="{C5F25C22-E352-C7FF-3A2A-C205AC0698DF}"/>
              </a:ext>
            </a:extLst>
          </p:cNvPr>
          <p:cNvSpPr>
            <a:spLocks noGrp="1"/>
          </p:cNvSpPr>
          <p:nvPr>
            <p:ph idx="1"/>
          </p:nvPr>
        </p:nvSpPr>
        <p:spPr>
          <a:xfrm>
            <a:off x="4282750" y="6395280"/>
            <a:ext cx="8042988" cy="950075"/>
          </a:xfrm>
        </p:spPr>
        <p:txBody>
          <a:bodyPr>
            <a:normAutofit fontScale="70000" lnSpcReduction="20000"/>
          </a:bodyPr>
          <a:lstStyle/>
          <a:p>
            <a:pPr marL="0" indent="0">
              <a:buClr>
                <a:srgbClr val="FFFFFF"/>
              </a:buClr>
              <a:buNone/>
            </a:pPr>
            <a:r>
              <a:rPr lang="el-GR"/>
              <a:t>Η ε</a:t>
            </a:r>
            <a:r>
              <a:rPr lang="en-US"/>
              <a:t>π</a:t>
            </a:r>
            <a:r>
              <a:rPr lang="en-US" err="1"/>
              <a:t>ικοινωνί</a:t>
            </a:r>
            <a:r>
              <a:rPr lang="en-US"/>
              <a:t>α μεταξύ των μελών </a:t>
            </a:r>
            <a:r>
              <a:rPr lang="el-GR"/>
              <a:t>επιτυγχάνεται </a:t>
            </a:r>
            <a:r>
              <a:rPr lang="en-US" err="1"/>
              <a:t>μέσω</a:t>
            </a:r>
            <a:r>
              <a:rPr lang="en-US"/>
              <a:t> διά ζώσης συναντήσεων,τηλεδιασκέψεων και μηνυμάτων.</a:t>
            </a:r>
            <a:endParaRPr lang="en-US">
              <a:ea typeface="Calibri"/>
              <a:cs typeface="Calibri"/>
            </a:endParaRPr>
          </a:p>
          <a:p>
            <a:pPr marL="0" indent="0">
              <a:buClr>
                <a:srgbClr val="FFFFFF"/>
              </a:buClr>
              <a:buNone/>
            </a:pPr>
            <a:br>
              <a:rPr lang="en-US"/>
            </a:br>
            <a:endParaRPr lang="en-US">
              <a:ea typeface="Calibri"/>
              <a:cs typeface="Calibri"/>
            </a:endParaRPr>
          </a:p>
          <a:p>
            <a:pPr>
              <a:buClr>
                <a:srgbClr val="FFFFFF"/>
              </a:buClr>
            </a:pPr>
            <a:endParaRPr lang="en-US">
              <a:cs typeface="Calibri"/>
            </a:endParaRPr>
          </a:p>
        </p:txBody>
      </p:sp>
      <p:pic>
        <p:nvPicPr>
          <p:cNvPr id="5" name="Εικόνα 4">
            <a:extLst>
              <a:ext uri="{FF2B5EF4-FFF2-40B4-BE49-F238E27FC236}">
                <a16:creationId xmlns:a16="http://schemas.microsoft.com/office/drawing/2014/main" id="{A2994C85-3363-49D7-B31D-ADC129ABD924}"/>
              </a:ext>
            </a:extLst>
          </p:cNvPr>
          <p:cNvPicPr>
            <a:picLocks noChangeAspect="1"/>
          </p:cNvPicPr>
          <p:nvPr/>
        </p:nvPicPr>
        <p:blipFill>
          <a:blip r:embed="rId5"/>
          <a:stretch>
            <a:fillRect/>
          </a:stretch>
        </p:blipFill>
        <p:spPr>
          <a:xfrm>
            <a:off x="2607137" y="1439986"/>
            <a:ext cx="2368296" cy="2368296"/>
          </a:xfrm>
          <a:prstGeom prst="ellipse">
            <a:avLst/>
          </a:prstGeom>
          <a:ln>
            <a:noFill/>
          </a:ln>
          <a:effectLst>
            <a:softEdge rad="112500"/>
          </a:effectLst>
        </p:spPr>
      </p:pic>
      <p:pic>
        <p:nvPicPr>
          <p:cNvPr id="7" name="Εικόνα 6">
            <a:extLst>
              <a:ext uri="{FF2B5EF4-FFF2-40B4-BE49-F238E27FC236}">
                <a16:creationId xmlns:a16="http://schemas.microsoft.com/office/drawing/2014/main" id="{DFBF59E2-AC0E-44FF-A77D-EF0A0C2EB906}"/>
              </a:ext>
            </a:extLst>
          </p:cNvPr>
          <p:cNvPicPr>
            <a:picLocks noChangeAspect="1"/>
          </p:cNvPicPr>
          <p:nvPr/>
        </p:nvPicPr>
        <p:blipFill>
          <a:blip r:embed="rId6"/>
          <a:stretch>
            <a:fillRect/>
          </a:stretch>
        </p:blipFill>
        <p:spPr>
          <a:xfrm rot="18340084">
            <a:off x="7341510" y="1442130"/>
            <a:ext cx="2364008" cy="2364008"/>
          </a:xfrm>
          <a:prstGeom prst="ellipse">
            <a:avLst/>
          </a:prstGeom>
          <a:ln>
            <a:noFill/>
          </a:ln>
          <a:effectLst>
            <a:softEdge rad="112500"/>
          </a:effectLst>
        </p:spPr>
      </p:pic>
      <p:pic>
        <p:nvPicPr>
          <p:cNvPr id="14" name="Εικόνα 13">
            <a:extLst>
              <a:ext uri="{FF2B5EF4-FFF2-40B4-BE49-F238E27FC236}">
                <a16:creationId xmlns:a16="http://schemas.microsoft.com/office/drawing/2014/main" id="{A41DD247-E289-4863-B87F-42CF04648408}"/>
              </a:ext>
            </a:extLst>
          </p:cNvPr>
          <p:cNvPicPr>
            <a:picLocks noChangeAspect="1"/>
          </p:cNvPicPr>
          <p:nvPr/>
        </p:nvPicPr>
        <p:blipFill>
          <a:blip r:embed="rId7"/>
          <a:stretch>
            <a:fillRect/>
          </a:stretch>
        </p:blipFill>
        <p:spPr>
          <a:xfrm>
            <a:off x="77224" y="1439986"/>
            <a:ext cx="2464726" cy="2368296"/>
          </a:xfrm>
          <a:prstGeom prst="ellipse">
            <a:avLst/>
          </a:prstGeom>
          <a:ln>
            <a:noFill/>
          </a:ln>
          <a:effectLst>
            <a:softEdge rad="112500"/>
          </a:effectLst>
        </p:spPr>
      </p:pic>
      <p:pic>
        <p:nvPicPr>
          <p:cNvPr id="20" name="Εικόνα 19">
            <a:extLst>
              <a:ext uri="{FF2B5EF4-FFF2-40B4-BE49-F238E27FC236}">
                <a16:creationId xmlns:a16="http://schemas.microsoft.com/office/drawing/2014/main" id="{047B06FC-20D3-4852-8878-9496502E3666}"/>
              </a:ext>
            </a:extLst>
          </p:cNvPr>
          <p:cNvPicPr>
            <a:picLocks noChangeAspect="1"/>
          </p:cNvPicPr>
          <p:nvPr/>
        </p:nvPicPr>
        <p:blipFill>
          <a:blip r:embed="rId8"/>
          <a:stretch>
            <a:fillRect/>
          </a:stretch>
        </p:blipFill>
        <p:spPr>
          <a:xfrm>
            <a:off x="4975433" y="1439986"/>
            <a:ext cx="2368296" cy="2464252"/>
          </a:xfrm>
          <a:prstGeom prst="ellipse">
            <a:avLst/>
          </a:prstGeom>
          <a:ln>
            <a:noFill/>
          </a:ln>
          <a:effectLst>
            <a:softEdge rad="112500"/>
          </a:effectLst>
        </p:spPr>
      </p:pic>
      <p:sp>
        <p:nvSpPr>
          <p:cNvPr id="21" name="TextBox 20">
            <a:extLst>
              <a:ext uri="{FF2B5EF4-FFF2-40B4-BE49-F238E27FC236}">
                <a16:creationId xmlns:a16="http://schemas.microsoft.com/office/drawing/2014/main" id="{AFBAC84D-5F4F-433E-8225-5C5CE3A42428}"/>
              </a:ext>
            </a:extLst>
          </p:cNvPr>
          <p:cNvSpPr txBox="1"/>
          <p:nvPr/>
        </p:nvSpPr>
        <p:spPr>
          <a:xfrm>
            <a:off x="9716522" y="3952561"/>
            <a:ext cx="2477988" cy="1754326"/>
          </a:xfrm>
          <a:prstGeom prst="rect">
            <a:avLst/>
          </a:prstGeom>
          <a:noFill/>
        </p:spPr>
        <p:txBody>
          <a:bodyPr wrap="square" lIns="91440" tIns="45720" rIns="91440" bIns="45720" rtlCol="0" anchor="t">
            <a:spAutoFit/>
          </a:bodyPr>
          <a:lstStyle/>
          <a:p>
            <a:r>
              <a:rPr lang="en-US" b="1" dirty="0" err="1">
                <a:latin typeface="Arial"/>
                <a:cs typeface="Arial"/>
              </a:rPr>
              <a:t>Στέργιος</a:t>
            </a:r>
            <a:r>
              <a:rPr lang="en-US" b="1" dirty="0">
                <a:latin typeface="Arial"/>
                <a:cs typeface="Arial"/>
              </a:rPr>
              <a:t> </a:t>
            </a:r>
            <a:r>
              <a:rPr lang="en-US" b="1" dirty="0" err="1">
                <a:latin typeface="Arial"/>
                <a:cs typeface="Arial"/>
              </a:rPr>
              <a:t>Τσάντ</a:t>
            </a:r>
            <a:r>
              <a:rPr lang="en-US" b="1" dirty="0">
                <a:latin typeface="Arial"/>
                <a:cs typeface="Arial"/>
              </a:rPr>
              <a:t>α</a:t>
            </a:r>
            <a:r>
              <a:rPr lang="en-US" b="1" dirty="0" err="1">
                <a:latin typeface="Arial"/>
                <a:cs typeface="Arial"/>
              </a:rPr>
              <a:t>λης</a:t>
            </a:r>
            <a:endParaRPr lang="el-GR" b="1" dirty="0" err="1">
              <a:latin typeface="Arial"/>
              <a:cs typeface="Arial"/>
            </a:endParaRPr>
          </a:p>
          <a:p>
            <a:pPr algn="ctr"/>
            <a:endParaRPr lang="el-GR">
              <a:latin typeface="Arial"/>
              <a:cs typeface="Arial"/>
            </a:endParaRPr>
          </a:p>
          <a:p>
            <a:endParaRPr lang="el-GR">
              <a:latin typeface="Arial"/>
              <a:cs typeface="Arial"/>
            </a:endParaRPr>
          </a:p>
          <a:p>
            <a:endParaRPr lang="en-US">
              <a:latin typeface="Arial"/>
              <a:cs typeface="Arial"/>
            </a:endParaRPr>
          </a:p>
          <a:p>
            <a:pPr algn="ctr"/>
            <a:r>
              <a:rPr lang="en-US" b="1" dirty="0">
                <a:latin typeface="Arial"/>
                <a:cs typeface="Arial"/>
              </a:rPr>
              <a:t>CCO</a:t>
            </a:r>
          </a:p>
          <a:p>
            <a:endParaRPr lang="en-US"/>
          </a:p>
        </p:txBody>
      </p:sp>
      <p:sp>
        <p:nvSpPr>
          <p:cNvPr id="22" name="TextBox 21">
            <a:extLst>
              <a:ext uri="{FF2B5EF4-FFF2-40B4-BE49-F238E27FC236}">
                <a16:creationId xmlns:a16="http://schemas.microsoft.com/office/drawing/2014/main" id="{703698ED-EC08-4867-AA38-F8EF499EC757}"/>
              </a:ext>
            </a:extLst>
          </p:cNvPr>
          <p:cNvSpPr txBox="1"/>
          <p:nvPr/>
        </p:nvSpPr>
        <p:spPr>
          <a:xfrm>
            <a:off x="7339366" y="3952561"/>
            <a:ext cx="2368296" cy="2031325"/>
          </a:xfrm>
          <a:prstGeom prst="rect">
            <a:avLst/>
          </a:prstGeom>
          <a:noFill/>
        </p:spPr>
        <p:txBody>
          <a:bodyPr wrap="square" lIns="91440" tIns="45720" rIns="91440" bIns="45720" rtlCol="0" anchor="t">
            <a:spAutoFit/>
          </a:bodyPr>
          <a:lstStyle/>
          <a:p>
            <a:pPr algn="ctr"/>
            <a:r>
              <a:rPr lang="en-US" b="1" dirty="0">
                <a:latin typeface="Arial"/>
                <a:cs typeface="Arial"/>
              </a:rPr>
              <a:t>Μα</a:t>
            </a:r>
            <a:r>
              <a:rPr lang="en-US" b="1" dirty="0" err="1">
                <a:latin typeface="Arial"/>
                <a:cs typeface="Arial"/>
              </a:rPr>
              <a:t>ρί</a:t>
            </a:r>
            <a:r>
              <a:rPr lang="en-US" b="1" dirty="0">
                <a:latin typeface="Arial"/>
                <a:cs typeface="Arial"/>
              </a:rPr>
              <a:t>α-Ραφα</a:t>
            </a:r>
            <a:r>
              <a:rPr lang="en-US" b="1" dirty="0" err="1">
                <a:latin typeface="Arial"/>
                <a:cs typeface="Arial"/>
              </a:rPr>
              <a:t>ηλί</a:t>
            </a:r>
            <a:r>
              <a:rPr lang="en-US" b="1" dirty="0">
                <a:latin typeface="Arial"/>
                <a:cs typeface="Arial"/>
              </a:rPr>
              <a:t>α </a:t>
            </a:r>
            <a:r>
              <a:rPr lang="en-US" b="1" dirty="0" err="1">
                <a:latin typeface="Arial"/>
                <a:cs typeface="Arial"/>
              </a:rPr>
              <a:t>Μάντη</a:t>
            </a:r>
            <a:endParaRPr lang="el-GR" b="1" dirty="0" err="1">
              <a:latin typeface="Arial"/>
              <a:cs typeface="Arial"/>
            </a:endParaRPr>
          </a:p>
          <a:p>
            <a:pPr algn="ctr"/>
            <a:endParaRPr lang="el-GR" b="1">
              <a:latin typeface="Arial"/>
              <a:cs typeface="Arial"/>
            </a:endParaRPr>
          </a:p>
          <a:p>
            <a:pPr algn="ctr"/>
            <a:endParaRPr lang="el-GR" b="1">
              <a:latin typeface="Arial"/>
              <a:cs typeface="Arial"/>
            </a:endParaRPr>
          </a:p>
          <a:p>
            <a:pPr algn="ctr"/>
            <a:r>
              <a:rPr lang="en-US" b="1" dirty="0">
                <a:latin typeface="Arial"/>
                <a:cs typeface="Arial"/>
              </a:rPr>
              <a:t>CMO</a:t>
            </a:r>
            <a:r>
              <a:rPr lang="el-GR" b="1" dirty="0">
                <a:latin typeface="Arial"/>
                <a:cs typeface="Arial"/>
              </a:rPr>
              <a:t> </a:t>
            </a:r>
          </a:p>
          <a:p>
            <a:pPr algn="ctr"/>
            <a:endParaRPr lang="en-US">
              <a:latin typeface="Arial"/>
              <a:cs typeface="Arial"/>
            </a:endParaRPr>
          </a:p>
          <a:p>
            <a:endParaRPr lang="en-US"/>
          </a:p>
        </p:txBody>
      </p:sp>
      <p:sp>
        <p:nvSpPr>
          <p:cNvPr id="23" name="TextBox 22">
            <a:extLst>
              <a:ext uri="{FF2B5EF4-FFF2-40B4-BE49-F238E27FC236}">
                <a16:creationId xmlns:a16="http://schemas.microsoft.com/office/drawing/2014/main" id="{46063C2F-A11A-4FDE-AF3A-12286FA7C526}"/>
              </a:ext>
            </a:extLst>
          </p:cNvPr>
          <p:cNvSpPr txBox="1"/>
          <p:nvPr/>
        </p:nvSpPr>
        <p:spPr>
          <a:xfrm>
            <a:off x="5075118" y="3952211"/>
            <a:ext cx="2032237" cy="1477328"/>
          </a:xfrm>
          <a:prstGeom prst="rect">
            <a:avLst/>
          </a:prstGeom>
          <a:noFill/>
        </p:spPr>
        <p:txBody>
          <a:bodyPr wrap="square" lIns="91440" tIns="45720" rIns="91440" bIns="45720" rtlCol="0" anchor="t">
            <a:spAutoFit/>
          </a:bodyPr>
          <a:lstStyle/>
          <a:p>
            <a:pPr algn="ctr"/>
            <a:r>
              <a:rPr lang="en-US" b="1" dirty="0" err="1">
                <a:latin typeface="Arial"/>
                <a:cs typeface="Arial"/>
              </a:rPr>
              <a:t>Ιωάνν</a:t>
            </a:r>
            <a:r>
              <a:rPr lang="en-US" b="1" dirty="0">
                <a:latin typeface="Arial"/>
                <a:cs typeface="Arial"/>
              </a:rPr>
              <a:t>α- </a:t>
            </a:r>
            <a:r>
              <a:rPr lang="en-US" b="1" dirty="0" err="1">
                <a:latin typeface="Arial"/>
                <a:cs typeface="Arial"/>
              </a:rPr>
              <a:t>Δάφνη</a:t>
            </a:r>
            <a:r>
              <a:rPr lang="en-US" b="1" dirty="0">
                <a:latin typeface="Arial"/>
                <a:cs typeface="Arial"/>
              </a:rPr>
              <a:t> </a:t>
            </a:r>
            <a:r>
              <a:rPr lang="en-US" b="1" dirty="0" err="1">
                <a:latin typeface="Arial"/>
                <a:cs typeface="Arial"/>
              </a:rPr>
              <a:t>Κωφίδου</a:t>
            </a:r>
            <a:endParaRPr lang="el-GR" b="1" dirty="0" err="1">
              <a:latin typeface="Arial"/>
              <a:cs typeface="Arial"/>
            </a:endParaRPr>
          </a:p>
          <a:p>
            <a:pPr algn="ctr"/>
            <a:endParaRPr lang="el-GR" b="1">
              <a:latin typeface="Arial"/>
              <a:cs typeface="Arial"/>
            </a:endParaRPr>
          </a:p>
          <a:p>
            <a:pPr algn="ctr"/>
            <a:endParaRPr lang="en-US" b="1">
              <a:latin typeface="Arial"/>
              <a:cs typeface="Arial"/>
            </a:endParaRPr>
          </a:p>
          <a:p>
            <a:pPr algn="ctr"/>
            <a:r>
              <a:rPr lang="en-US" b="1" dirty="0">
                <a:latin typeface="Arial"/>
                <a:cs typeface="Arial"/>
              </a:rPr>
              <a:t>CEO</a:t>
            </a:r>
            <a:r>
              <a:rPr lang="en-US" dirty="0">
                <a:latin typeface="Arial"/>
                <a:cs typeface="Arial"/>
              </a:rPr>
              <a:t> </a:t>
            </a:r>
          </a:p>
        </p:txBody>
      </p:sp>
      <p:sp>
        <p:nvSpPr>
          <p:cNvPr id="24" name="TextBox 23">
            <a:extLst>
              <a:ext uri="{FF2B5EF4-FFF2-40B4-BE49-F238E27FC236}">
                <a16:creationId xmlns:a16="http://schemas.microsoft.com/office/drawing/2014/main" id="{50B5A08F-922A-4C96-9F98-0387DFA23971}"/>
              </a:ext>
            </a:extLst>
          </p:cNvPr>
          <p:cNvSpPr txBox="1"/>
          <p:nvPr/>
        </p:nvSpPr>
        <p:spPr>
          <a:xfrm>
            <a:off x="2607137" y="3952211"/>
            <a:ext cx="2131215" cy="1477328"/>
          </a:xfrm>
          <a:prstGeom prst="rect">
            <a:avLst/>
          </a:prstGeom>
          <a:noFill/>
        </p:spPr>
        <p:txBody>
          <a:bodyPr wrap="square" lIns="91440" tIns="45720" rIns="91440" bIns="45720" rtlCol="0" anchor="t">
            <a:spAutoFit/>
          </a:bodyPr>
          <a:lstStyle/>
          <a:p>
            <a:pPr algn="ctr"/>
            <a:r>
              <a:rPr lang="en-US" b="1" dirty="0" err="1">
                <a:latin typeface="Arial"/>
                <a:cs typeface="Arial"/>
              </a:rPr>
              <a:t>Κωνστ</a:t>
            </a:r>
            <a:r>
              <a:rPr lang="en-US" b="1" dirty="0">
                <a:latin typeface="Arial"/>
                <a:cs typeface="Arial"/>
              </a:rPr>
              <a:t>α</a:t>
            </a:r>
            <a:r>
              <a:rPr lang="en-US" b="1" dirty="0" err="1">
                <a:latin typeface="Arial"/>
                <a:cs typeface="Arial"/>
              </a:rPr>
              <a:t>ντίνος</a:t>
            </a:r>
            <a:r>
              <a:rPr lang="en-US" b="1" dirty="0">
                <a:latin typeface="Arial"/>
                <a:cs typeface="Arial"/>
              </a:rPr>
              <a:t>- Πα</a:t>
            </a:r>
            <a:r>
              <a:rPr lang="en-US" b="1" dirty="0" err="1">
                <a:latin typeface="Arial"/>
                <a:cs typeface="Arial"/>
              </a:rPr>
              <a:t>ντελεήμων</a:t>
            </a:r>
            <a:r>
              <a:rPr lang="en-US" b="1" dirty="0">
                <a:latin typeface="Arial"/>
                <a:cs typeface="Arial"/>
              </a:rPr>
              <a:t> </a:t>
            </a:r>
            <a:endParaRPr lang="el-GR" b="1" dirty="0">
              <a:latin typeface="Arial"/>
              <a:cs typeface="Arial"/>
            </a:endParaRPr>
          </a:p>
          <a:p>
            <a:pPr algn="ctr"/>
            <a:r>
              <a:rPr lang="en-US" b="1" dirty="0">
                <a:latin typeface="Arial"/>
                <a:cs typeface="Arial"/>
              </a:rPr>
              <a:t>Κα</a:t>
            </a:r>
            <a:r>
              <a:rPr lang="en-US" b="1" dirty="0" err="1">
                <a:latin typeface="Arial"/>
                <a:cs typeface="Arial"/>
              </a:rPr>
              <a:t>λοΐδης</a:t>
            </a:r>
            <a:endParaRPr lang="el-GR" b="1" dirty="0">
              <a:latin typeface="Arial"/>
              <a:cs typeface="Arial"/>
            </a:endParaRPr>
          </a:p>
          <a:p>
            <a:pPr algn="ctr"/>
            <a:endParaRPr lang="en-US" b="1">
              <a:cs typeface="Calibri"/>
            </a:endParaRPr>
          </a:p>
          <a:p>
            <a:pPr algn="ctr"/>
            <a:r>
              <a:rPr lang="en-US" b="1" dirty="0">
                <a:latin typeface="Arial"/>
                <a:cs typeface="Arial"/>
              </a:rPr>
              <a:t>CFO</a:t>
            </a:r>
          </a:p>
        </p:txBody>
      </p:sp>
      <p:sp>
        <p:nvSpPr>
          <p:cNvPr id="25" name="TextBox 24">
            <a:extLst>
              <a:ext uri="{FF2B5EF4-FFF2-40B4-BE49-F238E27FC236}">
                <a16:creationId xmlns:a16="http://schemas.microsoft.com/office/drawing/2014/main" id="{28E222F3-572D-4005-AC91-AE9328A45F30}"/>
              </a:ext>
            </a:extLst>
          </p:cNvPr>
          <p:cNvSpPr txBox="1"/>
          <p:nvPr/>
        </p:nvSpPr>
        <p:spPr>
          <a:xfrm>
            <a:off x="336949" y="3957639"/>
            <a:ext cx="2032237" cy="1477328"/>
          </a:xfrm>
          <a:prstGeom prst="rect">
            <a:avLst/>
          </a:prstGeom>
          <a:noFill/>
        </p:spPr>
        <p:txBody>
          <a:bodyPr wrap="square" lIns="91440" tIns="45720" rIns="91440" bIns="45720" rtlCol="0" anchor="t">
            <a:spAutoFit/>
          </a:bodyPr>
          <a:lstStyle/>
          <a:p>
            <a:pPr algn="ctr"/>
            <a:r>
              <a:rPr lang="en-US" b="1" dirty="0" err="1">
                <a:latin typeface="Arial"/>
                <a:cs typeface="Arial"/>
              </a:rPr>
              <a:t>Νικόλ</a:t>
            </a:r>
            <a:r>
              <a:rPr lang="en-US" b="1" dirty="0">
                <a:latin typeface="Arial"/>
                <a:cs typeface="Arial"/>
              </a:rPr>
              <a:t>α</a:t>
            </a:r>
            <a:r>
              <a:rPr lang="en-US" b="1" dirty="0" err="1">
                <a:latin typeface="Arial"/>
                <a:cs typeface="Arial"/>
              </a:rPr>
              <a:t>ος</a:t>
            </a:r>
            <a:r>
              <a:rPr lang="en-US" b="1" dirty="0">
                <a:latin typeface="Arial"/>
                <a:cs typeface="Arial"/>
              </a:rPr>
              <a:t>- Χρυσοβα</a:t>
            </a:r>
            <a:r>
              <a:rPr lang="en-US" b="1" dirty="0" err="1">
                <a:latin typeface="Arial"/>
                <a:cs typeface="Arial"/>
              </a:rPr>
              <a:t>λάντης</a:t>
            </a:r>
            <a:r>
              <a:rPr lang="en-US" b="1" dirty="0">
                <a:latin typeface="Arial"/>
                <a:cs typeface="Arial"/>
              </a:rPr>
              <a:t> </a:t>
            </a:r>
            <a:r>
              <a:rPr lang="en-US" b="1" dirty="0" err="1">
                <a:latin typeface="Arial"/>
                <a:cs typeface="Arial"/>
              </a:rPr>
              <a:t>Γρηγορίου</a:t>
            </a:r>
            <a:endParaRPr lang="el-GR" b="1" dirty="0" err="1">
              <a:latin typeface="Arial"/>
              <a:cs typeface="Arial"/>
            </a:endParaRPr>
          </a:p>
          <a:p>
            <a:pPr algn="ctr"/>
            <a:endParaRPr lang="en-US" b="1">
              <a:cs typeface="Calibri" panose="020F0502020204030204"/>
            </a:endParaRPr>
          </a:p>
          <a:p>
            <a:pPr algn="ctr"/>
            <a:r>
              <a:rPr lang="en-US" b="1" dirty="0">
                <a:latin typeface="Arial"/>
                <a:cs typeface="Arial"/>
              </a:rPr>
              <a:t>CΤΟ</a:t>
            </a:r>
          </a:p>
        </p:txBody>
      </p:sp>
      <p:pic>
        <p:nvPicPr>
          <p:cNvPr id="3" name="Εικόνα 5" descr="Εικόνα που περιέχει άτομο, άνδρας, τοίχος, ποζάρισμα&#10;&#10;Περιγραφή που δημιουργήθηκε αυτόματα">
            <a:extLst>
              <a:ext uri="{FF2B5EF4-FFF2-40B4-BE49-F238E27FC236}">
                <a16:creationId xmlns:a16="http://schemas.microsoft.com/office/drawing/2014/main" id="{C6484598-96CC-A165-1CF3-9BAA2388C7F6}"/>
              </a:ext>
            </a:extLst>
          </p:cNvPr>
          <p:cNvPicPr>
            <a:picLocks noChangeAspect="1"/>
          </p:cNvPicPr>
          <p:nvPr/>
        </p:nvPicPr>
        <p:blipFill>
          <a:blip r:embed="rId9"/>
          <a:stretch>
            <a:fillRect/>
          </a:stretch>
        </p:blipFill>
        <p:spPr>
          <a:xfrm>
            <a:off x="9703981" y="1380428"/>
            <a:ext cx="2450805" cy="2431378"/>
          </a:xfrm>
          <a:prstGeom prst="ellipse">
            <a:avLst/>
          </a:prstGeom>
          <a:ln>
            <a:noFill/>
          </a:ln>
          <a:effectLst>
            <a:softEdge rad="112500"/>
          </a:effectLst>
        </p:spPr>
      </p:pic>
    </p:spTree>
    <p:extLst>
      <p:ext uri="{BB962C8B-B14F-4D97-AF65-F5344CB8AC3E}">
        <p14:creationId xmlns:p14="http://schemas.microsoft.com/office/powerpoint/2010/main" val="2428652622"/>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17F8121-1516-6F97-B4E7-A89811C9FB53}"/>
              </a:ext>
            </a:extLst>
          </p:cNvPr>
          <p:cNvSpPr>
            <a:spLocks noGrp="1"/>
          </p:cNvSpPr>
          <p:nvPr>
            <p:ph type="title"/>
          </p:nvPr>
        </p:nvSpPr>
        <p:spPr>
          <a:xfrm>
            <a:off x="8238326" y="319704"/>
            <a:ext cx="4807195" cy="1456267"/>
          </a:xfrm>
        </p:spPr>
        <p:txBody>
          <a:bodyPr/>
          <a:lstStyle/>
          <a:p>
            <a:pPr algn="ctr"/>
            <a:r>
              <a:rPr lang="el-GR" sz="3200" b="1" i="1" err="1">
                <a:latin typeface="Calibri Light"/>
                <a:ea typeface="+mj-lt"/>
                <a:cs typeface="+mj-lt"/>
              </a:rPr>
              <a:t>ΕπιχειρηματικΟ</a:t>
            </a:r>
            <a:r>
              <a:rPr lang="el-GR" sz="3200" b="1" i="1" dirty="0">
                <a:latin typeface="Calibri Light"/>
                <a:ea typeface="+mj-lt"/>
                <a:cs typeface="+mj-lt"/>
              </a:rPr>
              <a:t> </a:t>
            </a:r>
            <a:br>
              <a:rPr lang="el-GR" sz="3200" b="1" i="1" dirty="0">
                <a:ea typeface="+mj-lt"/>
                <a:cs typeface="+mj-lt"/>
              </a:rPr>
            </a:br>
            <a:r>
              <a:rPr lang="el-GR" sz="3200" b="1" i="1" err="1">
                <a:latin typeface="Calibri Light"/>
                <a:ea typeface="+mj-lt"/>
                <a:cs typeface="+mj-lt"/>
              </a:rPr>
              <a:t>ΜοντΕλο</a:t>
            </a:r>
            <a:r>
              <a:rPr lang="el-GR" sz="3000" i="1" dirty="0">
                <a:solidFill>
                  <a:srgbClr val="000000"/>
                </a:solidFill>
                <a:latin typeface="Calibri Light"/>
                <a:ea typeface="+mj-lt"/>
                <a:cs typeface="+mj-lt"/>
              </a:rPr>
              <a:t> </a:t>
            </a:r>
            <a:endParaRPr lang="el-GR" i="1">
              <a:latin typeface="Calibri Light"/>
              <a:cs typeface="Calibri Light"/>
            </a:endParaRPr>
          </a:p>
          <a:p>
            <a:endParaRPr lang="el-GR">
              <a:ea typeface="Calibri Light"/>
              <a:cs typeface="Calibri Light"/>
            </a:endParaRPr>
          </a:p>
        </p:txBody>
      </p:sp>
      <p:sp>
        <p:nvSpPr>
          <p:cNvPr id="7" name="Content Placeholder 7">
            <a:extLst>
              <a:ext uri="{FF2B5EF4-FFF2-40B4-BE49-F238E27FC236}">
                <a16:creationId xmlns:a16="http://schemas.microsoft.com/office/drawing/2014/main" id="{DA0318E1-3DB5-2C83-E80F-3BFEA85BD5C4}"/>
              </a:ext>
            </a:extLst>
          </p:cNvPr>
          <p:cNvSpPr txBox="1">
            <a:spLocks/>
          </p:cNvSpPr>
          <p:nvPr/>
        </p:nvSpPr>
        <p:spPr>
          <a:xfrm>
            <a:off x="8831315" y="2550083"/>
            <a:ext cx="3288399" cy="3635735"/>
          </a:xfrm>
          <a:prstGeom prst="rect">
            <a:avLst/>
          </a:prstGeom>
        </p:spPr>
        <p:txBody>
          <a:bodyPr lIns="91440" tIns="45720" rIns="91440" bIns="45720" anchor="t">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buFont typeface="Wingdings"/>
              <a:buChar char="Ø"/>
            </a:pPr>
            <a:r>
              <a:rPr lang="en-US" err="1">
                <a:ea typeface="+mn-lt"/>
                <a:cs typeface="+mn-lt"/>
              </a:rPr>
              <a:t>Οι</a:t>
            </a:r>
            <a:r>
              <a:rPr lang="en-US">
                <a:ea typeface="+mn-lt"/>
                <a:cs typeface="+mn-lt"/>
              </a:rPr>
              <a:t> βα</a:t>
            </a:r>
            <a:r>
              <a:rPr lang="en-US" err="1">
                <a:ea typeface="+mn-lt"/>
                <a:cs typeface="+mn-lt"/>
              </a:rPr>
              <a:t>σικές</a:t>
            </a:r>
            <a:r>
              <a:rPr lang="en-US">
                <a:ea typeface="+mn-lt"/>
                <a:cs typeface="+mn-lt"/>
              </a:rPr>
              <a:t> </a:t>
            </a:r>
            <a:r>
              <a:rPr lang="en-US" err="1">
                <a:ea typeface="+mn-lt"/>
                <a:cs typeface="+mn-lt"/>
              </a:rPr>
              <a:t>ροές</a:t>
            </a:r>
            <a:r>
              <a:rPr lang="en-US">
                <a:ea typeface="+mn-lt"/>
                <a:cs typeface="+mn-lt"/>
              </a:rPr>
              <a:t> </a:t>
            </a:r>
            <a:r>
              <a:rPr lang="en-US" err="1">
                <a:ea typeface="+mn-lt"/>
                <a:cs typeface="+mn-lt"/>
              </a:rPr>
              <a:t>εσόδων</a:t>
            </a:r>
            <a:r>
              <a:rPr lang="en-US">
                <a:ea typeface="+mn-lt"/>
                <a:cs typeface="+mn-lt"/>
              </a:rPr>
              <a:t> </a:t>
            </a:r>
            <a:r>
              <a:rPr lang="en-US" err="1">
                <a:ea typeface="+mn-lt"/>
                <a:cs typeface="+mn-lt"/>
              </a:rPr>
              <a:t>είν</a:t>
            </a:r>
            <a:r>
              <a:rPr lang="en-US">
                <a:ea typeface="+mn-lt"/>
                <a:cs typeface="+mn-lt"/>
              </a:rPr>
              <a:t>αι </a:t>
            </a:r>
            <a:r>
              <a:rPr lang="en-US" err="1">
                <a:ea typeface="+mn-lt"/>
                <a:cs typeface="+mn-lt"/>
              </a:rPr>
              <a:t>οι</a:t>
            </a:r>
            <a:r>
              <a:rPr lang="en-US">
                <a:ea typeface="+mn-lt"/>
                <a:cs typeface="+mn-lt"/>
              </a:rPr>
              <a:t> π</a:t>
            </a:r>
            <a:r>
              <a:rPr lang="en-US" err="1">
                <a:ea typeface="+mn-lt"/>
                <a:cs typeface="+mn-lt"/>
              </a:rPr>
              <a:t>ελάτες</a:t>
            </a:r>
            <a:r>
              <a:rPr lang="en-US">
                <a:ea typeface="+mn-lt"/>
                <a:cs typeface="+mn-lt"/>
              </a:rPr>
              <a:t>-μα</a:t>
            </a:r>
            <a:r>
              <a:rPr lang="en-US" err="1">
                <a:ea typeface="+mn-lt"/>
                <a:cs typeface="+mn-lt"/>
              </a:rPr>
              <a:t>θητές</a:t>
            </a:r>
            <a:r>
              <a:rPr lang="en-US">
                <a:ea typeface="+mn-lt"/>
                <a:cs typeface="+mn-lt"/>
              </a:rPr>
              <a:t> α</a:t>
            </a:r>
            <a:r>
              <a:rPr lang="en-US" err="1">
                <a:ea typeface="+mn-lt"/>
                <a:cs typeface="+mn-lt"/>
              </a:rPr>
              <a:t>λλά</a:t>
            </a:r>
            <a:r>
              <a:rPr lang="en-US">
                <a:ea typeface="+mn-lt"/>
                <a:cs typeface="+mn-lt"/>
              </a:rPr>
              <a:t> και </a:t>
            </a:r>
            <a:r>
              <a:rPr lang="en-US" err="1">
                <a:ea typeface="+mn-lt"/>
                <a:cs typeface="+mn-lt"/>
              </a:rPr>
              <a:t>οι</a:t>
            </a:r>
            <a:r>
              <a:rPr lang="en-US">
                <a:ea typeface="+mn-lt"/>
                <a:cs typeface="+mn-lt"/>
              </a:rPr>
              <a:t> </a:t>
            </a:r>
            <a:r>
              <a:rPr lang="en-US" err="1">
                <a:ea typeface="+mn-lt"/>
                <a:cs typeface="+mn-lt"/>
              </a:rPr>
              <a:t>δι</a:t>
            </a:r>
            <a:r>
              <a:rPr lang="en-US">
                <a:ea typeface="+mn-lt"/>
                <a:cs typeface="+mn-lt"/>
              </a:rPr>
              <a:t>α</a:t>
            </a:r>
            <a:r>
              <a:rPr lang="en-US" err="1">
                <a:ea typeface="+mn-lt"/>
                <a:cs typeface="+mn-lt"/>
              </a:rPr>
              <a:t>φημιζόμενοι</a:t>
            </a:r>
            <a:r>
              <a:rPr lang="en-US">
                <a:ea typeface="+mn-lt"/>
                <a:cs typeface="+mn-lt"/>
              </a:rPr>
              <a:t> </a:t>
            </a:r>
            <a:r>
              <a:rPr lang="en-US" err="1">
                <a:ea typeface="+mn-lt"/>
                <a:cs typeface="+mn-lt"/>
              </a:rPr>
              <a:t>στην</a:t>
            </a:r>
            <a:r>
              <a:rPr lang="en-US">
                <a:ea typeface="+mn-lt"/>
                <a:cs typeface="+mn-lt"/>
              </a:rPr>
              <a:t> </a:t>
            </a:r>
            <a:r>
              <a:rPr lang="en-US" err="1">
                <a:ea typeface="+mn-lt"/>
                <a:cs typeface="+mn-lt"/>
              </a:rPr>
              <a:t>εφ</a:t>
            </a:r>
            <a:r>
              <a:rPr lang="en-US">
                <a:ea typeface="+mn-lt"/>
                <a:cs typeface="+mn-lt"/>
              </a:rPr>
              <a:t>α</a:t>
            </a:r>
            <a:r>
              <a:rPr lang="en-US" err="1">
                <a:ea typeface="+mn-lt"/>
                <a:cs typeface="+mn-lt"/>
              </a:rPr>
              <a:t>ρμογή</a:t>
            </a:r>
            <a:r>
              <a:rPr lang="en-US">
                <a:ea typeface="+mn-lt"/>
                <a:cs typeface="+mn-lt"/>
              </a:rPr>
              <a:t> μας. </a:t>
            </a:r>
            <a:r>
              <a:rPr lang="en-US" err="1">
                <a:ea typeface="+mn-lt"/>
                <a:cs typeface="+mn-lt"/>
              </a:rPr>
              <a:t>Χρημ</a:t>
            </a:r>
            <a:r>
              <a:rPr lang="en-US">
                <a:ea typeface="+mn-lt"/>
                <a:cs typeface="+mn-lt"/>
              </a:rPr>
              <a:t>α</a:t>
            </a:r>
            <a:r>
              <a:rPr lang="en-US" err="1">
                <a:ea typeface="+mn-lt"/>
                <a:cs typeface="+mn-lt"/>
              </a:rPr>
              <a:t>τικές</a:t>
            </a:r>
            <a:r>
              <a:rPr lang="en-US">
                <a:ea typeface="+mn-lt"/>
                <a:cs typeface="+mn-lt"/>
              </a:rPr>
              <a:t> </a:t>
            </a:r>
            <a:r>
              <a:rPr lang="en-US" err="1">
                <a:ea typeface="+mn-lt"/>
                <a:cs typeface="+mn-lt"/>
              </a:rPr>
              <a:t>ροές</a:t>
            </a:r>
            <a:r>
              <a:rPr lang="en-US">
                <a:ea typeface="+mn-lt"/>
                <a:cs typeface="+mn-lt"/>
              </a:rPr>
              <a:t> ανα</a:t>
            </a:r>
            <a:r>
              <a:rPr lang="en-US" err="1">
                <a:ea typeface="+mn-lt"/>
                <a:cs typeface="+mn-lt"/>
              </a:rPr>
              <a:t>μένουμε</a:t>
            </a:r>
            <a:r>
              <a:rPr lang="en-US">
                <a:ea typeface="+mn-lt"/>
                <a:cs typeface="+mn-lt"/>
              </a:rPr>
              <a:t> να </a:t>
            </a:r>
            <a:r>
              <a:rPr lang="en-US" err="1">
                <a:ea typeface="+mn-lt"/>
                <a:cs typeface="+mn-lt"/>
              </a:rPr>
              <a:t>έχουμε</a:t>
            </a:r>
            <a:r>
              <a:rPr lang="en-US">
                <a:ea typeface="+mn-lt"/>
                <a:cs typeface="+mn-lt"/>
              </a:rPr>
              <a:t> από </a:t>
            </a:r>
            <a:r>
              <a:rPr lang="en-US" err="1">
                <a:ea typeface="+mn-lt"/>
                <a:cs typeface="+mn-lt"/>
              </a:rPr>
              <a:t>την</a:t>
            </a:r>
            <a:r>
              <a:rPr lang="en-US">
                <a:ea typeface="+mn-lt"/>
                <a:cs typeface="+mn-lt"/>
              </a:rPr>
              <a:t> α</a:t>
            </a:r>
            <a:r>
              <a:rPr lang="en-US" err="1">
                <a:ea typeface="+mn-lt"/>
                <a:cs typeface="+mn-lt"/>
              </a:rPr>
              <a:t>γορά</a:t>
            </a:r>
            <a:r>
              <a:rPr lang="en-US">
                <a:ea typeface="+mn-lt"/>
                <a:cs typeface="+mn-lt"/>
              </a:rPr>
              <a:t> </a:t>
            </a:r>
            <a:r>
              <a:rPr lang="en-US" err="1">
                <a:ea typeface="+mn-lt"/>
                <a:cs typeface="+mn-lt"/>
              </a:rPr>
              <a:t>του</a:t>
            </a:r>
            <a:r>
              <a:rPr lang="en-US">
                <a:ea typeface="+mn-lt"/>
                <a:cs typeface="+mn-lt"/>
              </a:rPr>
              <a:t> premium πα</a:t>
            </a:r>
            <a:r>
              <a:rPr lang="en-US" err="1">
                <a:ea typeface="+mn-lt"/>
                <a:cs typeface="+mn-lt"/>
              </a:rPr>
              <a:t>κέτου</a:t>
            </a:r>
            <a:r>
              <a:rPr lang="en-US">
                <a:ea typeface="+mn-lt"/>
                <a:cs typeface="+mn-lt"/>
              </a:rPr>
              <a:t>.</a:t>
            </a:r>
            <a:endParaRPr lang="en-US">
              <a:ea typeface="Calibri" panose="020F0502020204030204"/>
              <a:cs typeface="Calibri" panose="020F0502020204030204"/>
            </a:endParaRPr>
          </a:p>
          <a:p>
            <a:pPr marL="0" indent="0">
              <a:buClr>
                <a:srgbClr val="FFFFFF"/>
              </a:buClr>
              <a:buFont typeface="Arial"/>
              <a:buNone/>
            </a:pPr>
            <a:br>
              <a:rPr lang="en-US"/>
            </a:br>
            <a:endParaRPr lang="en-US">
              <a:ea typeface="Calibri"/>
              <a:cs typeface="Calibri"/>
            </a:endParaRPr>
          </a:p>
          <a:p>
            <a:pPr>
              <a:buClr>
                <a:srgbClr val="FFFFFF"/>
              </a:buClr>
            </a:pPr>
            <a:endParaRPr lang="en-US">
              <a:cs typeface="Calibri"/>
            </a:endParaRPr>
          </a:p>
        </p:txBody>
      </p:sp>
      <p:sp>
        <p:nvSpPr>
          <p:cNvPr id="9" name="TextBox 8">
            <a:extLst>
              <a:ext uri="{FF2B5EF4-FFF2-40B4-BE49-F238E27FC236}">
                <a16:creationId xmlns:a16="http://schemas.microsoft.com/office/drawing/2014/main" id="{C1E5F0FA-E111-A060-9E8F-023D8C9231DF}"/>
              </a:ext>
            </a:extLst>
          </p:cNvPr>
          <p:cNvSpPr txBox="1"/>
          <p:nvPr/>
        </p:nvSpPr>
        <p:spPr>
          <a:xfrm>
            <a:off x="70884" y="6645348"/>
            <a:ext cx="717697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sz="1050">
                <a:cs typeface="Calibri"/>
              </a:rPr>
              <a:t>Πηγή: </a:t>
            </a:r>
            <a:r>
              <a:rPr lang="el-GR" sz="1050">
                <a:ea typeface="+mn-lt"/>
                <a:cs typeface="+mn-lt"/>
                <a:hlinkClick r:id="rId2">
                  <a:extLst>
                    <a:ext uri="{A12FA001-AC4F-418D-AE19-62706E023703}">
                      <ahyp:hlinkClr xmlns:ahyp="http://schemas.microsoft.com/office/drawing/2018/hyperlinkcolor" val="tx"/>
                    </a:ext>
                  </a:extLst>
                </a:hlinkClick>
              </a:rPr>
              <a:t>Template - Business Model Canvas - Σχέδια Google</a:t>
            </a:r>
            <a:endParaRPr lang="el-GR" sz="1100">
              <a:cs typeface="Calibri" panose="020F0502020204030204"/>
              <a:hlinkClick r:id="rId2">
                <a:extLst>
                  <a:ext uri="{A12FA001-AC4F-418D-AE19-62706E023703}">
                    <ahyp:hlinkClr xmlns:ahyp="http://schemas.microsoft.com/office/drawing/2018/hyperlinkcolor" val="tx"/>
                  </a:ext>
                </a:extLst>
              </a:hlinkClick>
            </a:endParaRPr>
          </a:p>
        </p:txBody>
      </p:sp>
      <p:pic>
        <p:nvPicPr>
          <p:cNvPr id="4" name="Εικόνα 4" descr="Εικόνα που περιέχει τραπέζι&#10;&#10;Περιγραφή που δημιουργήθηκε αυτόματα">
            <a:extLst>
              <a:ext uri="{FF2B5EF4-FFF2-40B4-BE49-F238E27FC236}">
                <a16:creationId xmlns:a16="http://schemas.microsoft.com/office/drawing/2014/main" id="{797726D8-BDBF-A3D4-E65A-5310A367BB90}"/>
              </a:ext>
            </a:extLst>
          </p:cNvPr>
          <p:cNvPicPr>
            <a:picLocks noChangeAspect="1"/>
          </p:cNvPicPr>
          <p:nvPr/>
        </p:nvPicPr>
        <p:blipFill>
          <a:blip r:embed="rId3"/>
          <a:stretch>
            <a:fillRect/>
          </a:stretch>
        </p:blipFill>
        <p:spPr>
          <a:xfrm>
            <a:off x="74247" y="81015"/>
            <a:ext cx="8829429" cy="6608048"/>
          </a:xfrm>
          <a:prstGeom prst="rect">
            <a:avLst/>
          </a:prstGeom>
        </p:spPr>
      </p:pic>
    </p:spTree>
    <p:extLst>
      <p:ext uri="{BB962C8B-B14F-4D97-AF65-F5344CB8AC3E}">
        <p14:creationId xmlns:p14="http://schemas.microsoft.com/office/powerpoint/2010/main" val="3789962567"/>
      </p:ext>
    </p:extLst>
  </p:cSld>
  <p:clrMapOvr>
    <a:masterClrMapping/>
  </p:clrMapOvr>
  <p:transition spd="slow">
    <p:wip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Ουράνιο">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Application>Microsoft Office PowerPoint</Application>
  <PresentationFormat>Ευρεία οθόνη</PresentationFormat>
  <Slides>11</Slides>
  <Notes>1</Notes>
  <HiddenSlides>0</HiddenSlides>
  <ScaleCrop>false</ScaleCrop>
  <HeadingPairs>
    <vt:vector size="4" baseType="variant">
      <vt:variant>
        <vt:lpstr>Θέμα</vt:lpstr>
      </vt:variant>
      <vt:variant>
        <vt:i4>1</vt:i4>
      </vt:variant>
      <vt:variant>
        <vt:lpstr>Τίτλοι διαφανειών</vt:lpstr>
      </vt:variant>
      <vt:variant>
        <vt:i4>11</vt:i4>
      </vt:variant>
    </vt:vector>
  </HeadingPairs>
  <TitlesOfParts>
    <vt:vector size="12" baseType="lpstr">
      <vt:lpstr>Ουράνιο</vt:lpstr>
      <vt:lpstr>Ονομα Start Up : UNIVICE Ετος ΛειτουργΙας ΕπιχεΙρησης: 2023 ΧΩρα λειτουργΙασ: ελλΑδα email επικοινωνΙασ: univicec@gmail.com     </vt:lpstr>
      <vt:lpstr>ΣυνοπτικΗ ΠαρουσΙαση </vt:lpstr>
      <vt:lpstr>Τα προβλΗματα τα οποΙα λΥνει η ΕπιχεΙρηση</vt:lpstr>
      <vt:lpstr>ΛΥση (Η ΥπηρεσΙα) </vt:lpstr>
      <vt:lpstr>ΑγορΑ στΟχος και ευκαιρΙες </vt:lpstr>
      <vt:lpstr>ΑνταγωνισμΟς:  </vt:lpstr>
      <vt:lpstr>ΣτρατηγικΗ ΜΑρκετινγκ </vt:lpstr>
      <vt:lpstr>ΟμΑδα και ΔιοΙκηση </vt:lpstr>
      <vt:lpstr>ΕπιχειρηματικΟ  ΜοντΕλο  </vt:lpstr>
      <vt:lpstr>ΧρηματοοικονομικΑ (ΠροβλΕψεις) </vt:lpstr>
      <vt:lpstr>ΜελλοντικΕς ΠροοπτικΕς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Παρουσίαση του PowerPoint</dc:title>
  <dc:creator/>
  <cp:revision>141</cp:revision>
  <dcterms:created xsi:type="dcterms:W3CDTF">2023-05-03T14:44:50Z</dcterms:created>
  <dcterms:modified xsi:type="dcterms:W3CDTF">2023-05-23T08:59:00Z</dcterms:modified>
</cp:coreProperties>
</file>